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2" r:id="rId7"/>
    <p:sldId id="263" r:id="rId8"/>
    <p:sldId id="261" r:id="rId9"/>
    <p:sldId id="264" r:id="rId10"/>
    <p:sldId id="266" r:id="rId11"/>
    <p:sldId id="267" r:id="rId12"/>
    <p:sldId id="268" r:id="rId13"/>
    <p:sldId id="271" r:id="rId14"/>
    <p:sldId id="272" r:id="rId15"/>
    <p:sldId id="273" r:id="rId16"/>
    <p:sldId id="274" r:id="rId17"/>
    <p:sldId id="275" r:id="rId18"/>
    <p:sldId id="277" r:id="rId19"/>
    <p:sldId id="276" r:id="rId20"/>
    <p:sldId id="270" r:id="rId21"/>
    <p:sldId id="269" r:id="rId22"/>
    <p:sldId id="278" r:id="rId23"/>
    <p:sldId id="279" r:id="rId24"/>
    <p:sldId id="280" r:id="rId2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36"/>
    <p:restoredTop sz="94513"/>
  </p:normalViewPr>
  <p:slideViewPr>
    <p:cSldViewPr snapToGrid="0">
      <p:cViewPr varScale="1">
        <p:scale>
          <a:sx n="120" d="100"/>
          <a:sy n="120" d="100"/>
        </p:scale>
        <p:origin x="8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1DC266-7A98-B24F-9F60-41B9EC8B8DEE}" type="datetimeFigureOut">
              <a:rPr lang="it-IT" smtClean="0"/>
              <a:t>27/02/24</a:t>
            </a:fld>
            <a:endParaRPr/>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63003-EF79-B54F-931E-4BAF7E91D416}" type="slidenum">
              <a:rPr lang="it-IT" smtClean="0"/>
              <a:t>‹N›</a:t>
            </a:fld>
            <a:endParaRPr/>
          </a:p>
        </p:txBody>
      </p:sp>
    </p:spTree>
    <p:extLst>
      <p:ext uri="{BB962C8B-B14F-4D97-AF65-F5344CB8AC3E}">
        <p14:creationId xmlns:p14="http://schemas.microsoft.com/office/powerpoint/2010/main" val="1837378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dirty="0"/>
          </a:p>
        </p:txBody>
      </p:sp>
      <p:sp>
        <p:nvSpPr>
          <p:cNvPr id="4" name="Segnaposto numero diapositiva 3"/>
          <p:cNvSpPr>
            <a:spLocks noGrp="1"/>
          </p:cNvSpPr>
          <p:nvPr>
            <p:ph type="sldNum" sz="quarter" idx="5"/>
          </p:nvPr>
        </p:nvSpPr>
        <p:spPr/>
        <p:txBody>
          <a:bodyPr/>
          <a:lstStyle/>
          <a:p>
            <a:fld id="{F4263003-EF79-B54F-931E-4BAF7E91D416}" type="slidenum">
              <a:rPr lang="it-IT" smtClean="0"/>
              <a:t>13</a:t>
            </a:fld>
            <a:endParaRPr lang="it-IT"/>
          </a:p>
        </p:txBody>
      </p:sp>
    </p:spTree>
    <p:extLst>
      <p:ext uri="{BB962C8B-B14F-4D97-AF65-F5344CB8AC3E}">
        <p14:creationId xmlns:p14="http://schemas.microsoft.com/office/powerpoint/2010/main" val="1992931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dirty="0"/>
          </a:p>
        </p:txBody>
      </p:sp>
      <p:sp>
        <p:nvSpPr>
          <p:cNvPr id="4" name="Segnaposto numero diapositiva 3"/>
          <p:cNvSpPr>
            <a:spLocks noGrp="1"/>
          </p:cNvSpPr>
          <p:nvPr>
            <p:ph type="sldNum" sz="quarter" idx="5"/>
          </p:nvPr>
        </p:nvSpPr>
        <p:spPr/>
        <p:txBody>
          <a:bodyPr/>
          <a:lstStyle/>
          <a:p>
            <a:fld id="{F4263003-EF79-B54F-931E-4BAF7E91D416}" type="slidenum">
              <a:rPr lang="it-IT" smtClean="0"/>
              <a:t>14</a:t>
            </a:fld>
            <a:endParaRPr lang="it-IT"/>
          </a:p>
        </p:txBody>
      </p:sp>
    </p:spTree>
    <p:extLst>
      <p:ext uri="{BB962C8B-B14F-4D97-AF65-F5344CB8AC3E}">
        <p14:creationId xmlns:p14="http://schemas.microsoft.com/office/powerpoint/2010/main" val="2839490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4230E9-C7CC-D7CC-BF2E-4472E967589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a:p>
        </p:txBody>
      </p:sp>
      <p:sp>
        <p:nvSpPr>
          <p:cNvPr id="3" name="Sottotitolo 2">
            <a:extLst>
              <a:ext uri="{FF2B5EF4-FFF2-40B4-BE49-F238E27FC236}">
                <a16:creationId xmlns:a16="http://schemas.microsoft.com/office/drawing/2014/main" id="{6D4ACA20-45AF-6F0D-EE75-E4E265703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a:p>
        </p:txBody>
      </p:sp>
      <p:sp>
        <p:nvSpPr>
          <p:cNvPr id="4" name="Segnaposto data 3">
            <a:extLst>
              <a:ext uri="{FF2B5EF4-FFF2-40B4-BE49-F238E27FC236}">
                <a16:creationId xmlns:a16="http://schemas.microsoft.com/office/drawing/2014/main" id="{30571235-256D-E354-AE83-450EE0665520}"/>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5" name="Segnaposto piè di pagina 4">
            <a:extLst>
              <a:ext uri="{FF2B5EF4-FFF2-40B4-BE49-F238E27FC236}">
                <a16:creationId xmlns:a16="http://schemas.microsoft.com/office/drawing/2014/main" id="{D687E9BE-67EE-DC5E-DF30-D2C03D99E3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69756C0-7CAF-D9B5-7FCB-07825BC0B3D1}"/>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2366311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E5023D-535C-B9AE-6F8F-B5A4807B24DC}"/>
              </a:ext>
            </a:extLst>
          </p:cNvPr>
          <p:cNvSpPr>
            <a:spLocks noGrp="1"/>
          </p:cNvSpPr>
          <p:nvPr>
            <p:ph type="title"/>
          </p:nvPr>
        </p:nvSpPr>
        <p:spPr/>
        <p:txBody>
          <a:bodyPr/>
          <a:lstStyle/>
          <a:p>
            <a:r>
              <a:rPr lang="it-IT"/>
              <a:t>Fare clic per modificare lo stile del titolo dello schema</a:t>
            </a:r>
            <a:endParaRPr/>
          </a:p>
        </p:txBody>
      </p:sp>
      <p:sp>
        <p:nvSpPr>
          <p:cNvPr id="3" name="Segnaposto testo verticale 2">
            <a:extLst>
              <a:ext uri="{FF2B5EF4-FFF2-40B4-BE49-F238E27FC236}">
                <a16:creationId xmlns:a16="http://schemas.microsoft.com/office/drawing/2014/main" id="{CE90FED9-E9B2-36E5-8635-4F121BEAF8B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4" name="Segnaposto data 3">
            <a:extLst>
              <a:ext uri="{FF2B5EF4-FFF2-40B4-BE49-F238E27FC236}">
                <a16:creationId xmlns:a16="http://schemas.microsoft.com/office/drawing/2014/main" id="{05F9D4DF-963E-396A-4827-3C5E198082A6}"/>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5" name="Segnaposto piè di pagina 4">
            <a:extLst>
              <a:ext uri="{FF2B5EF4-FFF2-40B4-BE49-F238E27FC236}">
                <a16:creationId xmlns:a16="http://schemas.microsoft.com/office/drawing/2014/main" id="{DEC0DF8D-015A-085E-1870-F6E7A7D8399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1B1AA27-4999-1FB6-7C8B-7C146C955291}"/>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208737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BDF7E8C-584D-21AF-72E7-23D54D98D8F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a:p>
        </p:txBody>
      </p:sp>
      <p:sp>
        <p:nvSpPr>
          <p:cNvPr id="3" name="Segnaposto testo verticale 2">
            <a:extLst>
              <a:ext uri="{FF2B5EF4-FFF2-40B4-BE49-F238E27FC236}">
                <a16:creationId xmlns:a16="http://schemas.microsoft.com/office/drawing/2014/main" id="{26918249-262B-9C58-AF4E-B4AAC1B894F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4" name="Segnaposto data 3">
            <a:extLst>
              <a:ext uri="{FF2B5EF4-FFF2-40B4-BE49-F238E27FC236}">
                <a16:creationId xmlns:a16="http://schemas.microsoft.com/office/drawing/2014/main" id="{EE8AF6A0-1458-ACB7-30E3-D01C587D34CA}"/>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5" name="Segnaposto piè di pagina 4">
            <a:extLst>
              <a:ext uri="{FF2B5EF4-FFF2-40B4-BE49-F238E27FC236}">
                <a16:creationId xmlns:a16="http://schemas.microsoft.com/office/drawing/2014/main" id="{FB4E3866-9EEC-025E-8995-9A70127DC83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049E798-E675-F1B3-AC7D-BDD772369FD5}"/>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370118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35F927-2844-DAD3-AB3A-D37CD0E46C66}"/>
              </a:ext>
            </a:extLst>
          </p:cNvPr>
          <p:cNvSpPr>
            <a:spLocks noGrp="1"/>
          </p:cNvSpPr>
          <p:nvPr>
            <p:ph type="title"/>
          </p:nvPr>
        </p:nvSpPr>
        <p:spPr/>
        <p:txBody>
          <a:bodyPr/>
          <a:lstStyle/>
          <a:p>
            <a:r>
              <a:rPr lang="it-IT"/>
              <a:t>Fare clic per modificare lo stile del titolo dello schema</a:t>
            </a:r>
            <a:endParaRPr/>
          </a:p>
        </p:txBody>
      </p:sp>
      <p:sp>
        <p:nvSpPr>
          <p:cNvPr id="3" name="Segnaposto contenuto 2">
            <a:extLst>
              <a:ext uri="{FF2B5EF4-FFF2-40B4-BE49-F238E27FC236}">
                <a16:creationId xmlns:a16="http://schemas.microsoft.com/office/drawing/2014/main" id="{EE8D7535-C6CE-C2EB-B58C-7FA7A6F5D3C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4" name="Segnaposto data 3">
            <a:extLst>
              <a:ext uri="{FF2B5EF4-FFF2-40B4-BE49-F238E27FC236}">
                <a16:creationId xmlns:a16="http://schemas.microsoft.com/office/drawing/2014/main" id="{DAC517F3-A0BF-986D-94E0-A57BDE0C7E30}"/>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5" name="Segnaposto piè di pagina 4">
            <a:extLst>
              <a:ext uri="{FF2B5EF4-FFF2-40B4-BE49-F238E27FC236}">
                <a16:creationId xmlns:a16="http://schemas.microsoft.com/office/drawing/2014/main" id="{7B5216CC-5CD7-5E2D-A3B6-61DE3128B74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AFEE6AC-27F1-B60E-C29F-5C602CA33BF4}"/>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1916900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92A817-960C-628B-9846-4A6608125B4E}"/>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a:p>
        </p:txBody>
      </p:sp>
      <p:sp>
        <p:nvSpPr>
          <p:cNvPr id="3" name="Segnaposto testo 2">
            <a:extLst>
              <a:ext uri="{FF2B5EF4-FFF2-40B4-BE49-F238E27FC236}">
                <a16:creationId xmlns:a16="http://schemas.microsoft.com/office/drawing/2014/main" id="{B1A946CC-E0BF-08FB-7EC9-B949C693DA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59887F5-68C1-F5D0-E79F-733A277A5547}"/>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5" name="Segnaposto piè di pagina 4">
            <a:extLst>
              <a:ext uri="{FF2B5EF4-FFF2-40B4-BE49-F238E27FC236}">
                <a16:creationId xmlns:a16="http://schemas.microsoft.com/office/drawing/2014/main" id="{0E9105D6-0067-B834-21A0-D7E56305A8E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726391D-E04F-B2B9-E082-1103EF686B14}"/>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1770029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D5DDDC-96A7-D831-9EBE-00306B460B61}"/>
              </a:ext>
            </a:extLst>
          </p:cNvPr>
          <p:cNvSpPr>
            <a:spLocks noGrp="1"/>
          </p:cNvSpPr>
          <p:nvPr>
            <p:ph type="title"/>
          </p:nvPr>
        </p:nvSpPr>
        <p:spPr/>
        <p:txBody>
          <a:bodyPr/>
          <a:lstStyle/>
          <a:p>
            <a:r>
              <a:rPr lang="it-IT"/>
              <a:t>Fare clic per modificare lo stile del titolo dello schema</a:t>
            </a:r>
            <a:endParaRPr/>
          </a:p>
        </p:txBody>
      </p:sp>
      <p:sp>
        <p:nvSpPr>
          <p:cNvPr id="3" name="Segnaposto contenuto 2">
            <a:extLst>
              <a:ext uri="{FF2B5EF4-FFF2-40B4-BE49-F238E27FC236}">
                <a16:creationId xmlns:a16="http://schemas.microsoft.com/office/drawing/2014/main" id="{2D2F5367-1042-4CF0-BA63-B00C660E00C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4" name="Segnaposto contenuto 3">
            <a:extLst>
              <a:ext uri="{FF2B5EF4-FFF2-40B4-BE49-F238E27FC236}">
                <a16:creationId xmlns:a16="http://schemas.microsoft.com/office/drawing/2014/main" id="{C9D7CCA9-968E-C29F-45B5-FD2889E17CA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5" name="Segnaposto data 4">
            <a:extLst>
              <a:ext uri="{FF2B5EF4-FFF2-40B4-BE49-F238E27FC236}">
                <a16:creationId xmlns:a16="http://schemas.microsoft.com/office/drawing/2014/main" id="{ECD11E1F-10A0-80FD-6B38-7EBB8FE46637}"/>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6" name="Segnaposto piè di pagina 5">
            <a:extLst>
              <a:ext uri="{FF2B5EF4-FFF2-40B4-BE49-F238E27FC236}">
                <a16:creationId xmlns:a16="http://schemas.microsoft.com/office/drawing/2014/main" id="{A384E0B3-9C63-32CE-0D5F-5D4D6B39A6E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8ED7B2A-55FF-862B-0778-ED5B4F315F49}"/>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126207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224C85-5B0C-5E89-AE54-69766270AEF7}"/>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a:p>
        </p:txBody>
      </p:sp>
      <p:sp>
        <p:nvSpPr>
          <p:cNvPr id="3" name="Segnaposto testo 2">
            <a:extLst>
              <a:ext uri="{FF2B5EF4-FFF2-40B4-BE49-F238E27FC236}">
                <a16:creationId xmlns:a16="http://schemas.microsoft.com/office/drawing/2014/main" id="{9C22C42C-B58C-6875-EF6B-9D69D572ED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45F6B3F-42A2-326D-2F20-B6191999FB4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5" name="Segnaposto testo 4">
            <a:extLst>
              <a:ext uri="{FF2B5EF4-FFF2-40B4-BE49-F238E27FC236}">
                <a16:creationId xmlns:a16="http://schemas.microsoft.com/office/drawing/2014/main" id="{E17BC1C7-4B57-88DB-444C-172DC80C25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DD5DF56-FCFA-1B1B-17B9-7CD45B494D6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7" name="Segnaposto data 6">
            <a:extLst>
              <a:ext uri="{FF2B5EF4-FFF2-40B4-BE49-F238E27FC236}">
                <a16:creationId xmlns:a16="http://schemas.microsoft.com/office/drawing/2014/main" id="{960D1A1B-FF0C-D456-0D4E-8464A14D21CF}"/>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8" name="Segnaposto piè di pagina 7">
            <a:extLst>
              <a:ext uri="{FF2B5EF4-FFF2-40B4-BE49-F238E27FC236}">
                <a16:creationId xmlns:a16="http://schemas.microsoft.com/office/drawing/2014/main" id="{F4A5A9A2-EA39-366A-05B3-18B87F3A8F7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A9D3B58-F484-856B-4F76-4ADD315C0AEC}"/>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111505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EFD87-B597-7529-F544-0E9824D28CBD}"/>
              </a:ext>
            </a:extLst>
          </p:cNvPr>
          <p:cNvSpPr>
            <a:spLocks noGrp="1"/>
          </p:cNvSpPr>
          <p:nvPr>
            <p:ph type="title"/>
          </p:nvPr>
        </p:nvSpPr>
        <p:spPr/>
        <p:txBody>
          <a:bodyPr/>
          <a:lstStyle/>
          <a:p>
            <a:r>
              <a:rPr lang="it-IT"/>
              <a:t>Fare clic per modificare lo stile del titolo dello schema</a:t>
            </a:r>
            <a:endParaRPr/>
          </a:p>
        </p:txBody>
      </p:sp>
      <p:sp>
        <p:nvSpPr>
          <p:cNvPr id="3" name="Segnaposto data 2">
            <a:extLst>
              <a:ext uri="{FF2B5EF4-FFF2-40B4-BE49-F238E27FC236}">
                <a16:creationId xmlns:a16="http://schemas.microsoft.com/office/drawing/2014/main" id="{1B5FA6D7-52A3-D9BD-6BC9-A081D1D55187}"/>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4" name="Segnaposto piè di pagina 3">
            <a:extLst>
              <a:ext uri="{FF2B5EF4-FFF2-40B4-BE49-F238E27FC236}">
                <a16:creationId xmlns:a16="http://schemas.microsoft.com/office/drawing/2014/main" id="{BDF762E9-4DA6-0398-259E-9DE00B1ACC1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F6BE7FC-71D0-17DA-162B-8B15FC4FF82B}"/>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3125742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499F250-406F-3D72-91B1-1EBFC5D4974A}"/>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3" name="Segnaposto piè di pagina 2">
            <a:extLst>
              <a:ext uri="{FF2B5EF4-FFF2-40B4-BE49-F238E27FC236}">
                <a16:creationId xmlns:a16="http://schemas.microsoft.com/office/drawing/2014/main" id="{CC890BEC-21DC-C400-241D-CAF0FD823BF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A518E1F-5814-9275-8BF2-B8664DEE0C2E}"/>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3442322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864059-A6C4-E9FB-519D-6AF4CA21536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a:p>
        </p:txBody>
      </p:sp>
      <p:sp>
        <p:nvSpPr>
          <p:cNvPr id="3" name="Segnaposto contenuto 2">
            <a:extLst>
              <a:ext uri="{FF2B5EF4-FFF2-40B4-BE49-F238E27FC236}">
                <a16:creationId xmlns:a16="http://schemas.microsoft.com/office/drawing/2014/main" id="{9547309C-C281-F9D1-197C-74D8F50BDA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4" name="Segnaposto testo 3">
            <a:extLst>
              <a:ext uri="{FF2B5EF4-FFF2-40B4-BE49-F238E27FC236}">
                <a16:creationId xmlns:a16="http://schemas.microsoft.com/office/drawing/2014/main" id="{3E0E1E00-8E40-464B-DE11-12DC5CC8D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C3EA2F8-1CA2-6231-6FA1-6C55885B3AF2}"/>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6" name="Segnaposto piè di pagina 5">
            <a:extLst>
              <a:ext uri="{FF2B5EF4-FFF2-40B4-BE49-F238E27FC236}">
                <a16:creationId xmlns:a16="http://schemas.microsoft.com/office/drawing/2014/main" id="{610E3DCE-8055-695B-82D1-49C8DA2DCFF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76C1D7E-A9F4-0C44-CB43-E840C3595996}"/>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370193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C86E3-0238-65A1-F25D-DF1AF3F1028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a:p>
        </p:txBody>
      </p:sp>
      <p:sp>
        <p:nvSpPr>
          <p:cNvPr id="3" name="Segnaposto immagine 2">
            <a:extLst>
              <a:ext uri="{FF2B5EF4-FFF2-40B4-BE49-F238E27FC236}">
                <a16:creationId xmlns:a16="http://schemas.microsoft.com/office/drawing/2014/main" id="{A3A63C33-77B3-7C86-90CE-1A39D78423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Segnaposto testo 3">
            <a:extLst>
              <a:ext uri="{FF2B5EF4-FFF2-40B4-BE49-F238E27FC236}">
                <a16:creationId xmlns:a16="http://schemas.microsoft.com/office/drawing/2014/main" id="{3B7E2DC4-4268-B39C-2321-9E8080362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DE53BA-2740-D395-E58F-60AA3D837B88}"/>
              </a:ext>
            </a:extLst>
          </p:cNvPr>
          <p:cNvSpPr>
            <a:spLocks noGrp="1"/>
          </p:cNvSpPr>
          <p:nvPr>
            <p:ph type="dt" sz="half" idx="10"/>
          </p:nvPr>
        </p:nvSpPr>
        <p:spPr/>
        <p:txBody>
          <a:bodyPr/>
          <a:lstStyle/>
          <a:p>
            <a:fld id="{9FA644AF-2372-734D-B387-5A17A47AC50A}" type="datetimeFigureOut">
              <a:rPr lang="it-IT" smtClean="0"/>
              <a:t>27/02/24</a:t>
            </a:fld>
            <a:endParaRPr lang="it-IT"/>
          </a:p>
        </p:txBody>
      </p:sp>
      <p:sp>
        <p:nvSpPr>
          <p:cNvPr id="6" name="Segnaposto piè di pagina 5">
            <a:extLst>
              <a:ext uri="{FF2B5EF4-FFF2-40B4-BE49-F238E27FC236}">
                <a16:creationId xmlns:a16="http://schemas.microsoft.com/office/drawing/2014/main" id="{DDD6D9B0-4DA6-68E7-ED24-9843F21BC5D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16B11E8-544B-1B4D-FFA7-0A22C2B5F46E}"/>
              </a:ext>
            </a:extLst>
          </p:cNvPr>
          <p:cNvSpPr>
            <a:spLocks noGrp="1"/>
          </p:cNvSpPr>
          <p:nvPr>
            <p:ph type="sldNum" sz="quarter" idx="12"/>
          </p:nvPr>
        </p:nvSpPr>
        <p:spPr/>
        <p:txBody>
          <a:bodyPr/>
          <a:lstStyle/>
          <a:p>
            <a:fld id="{FA505598-4346-6C44-A0C1-2E0DC5FAC03D}" type="slidenum">
              <a:rPr lang="it-IT" smtClean="0"/>
              <a:t>‹N›</a:t>
            </a:fld>
            <a:endParaRPr lang="it-IT"/>
          </a:p>
        </p:txBody>
      </p:sp>
    </p:spTree>
    <p:extLst>
      <p:ext uri="{BB962C8B-B14F-4D97-AF65-F5344CB8AC3E}">
        <p14:creationId xmlns:p14="http://schemas.microsoft.com/office/powerpoint/2010/main" val="4169645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6AD872A-AD0D-CD7C-D4BA-E263015738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a:p>
        </p:txBody>
      </p:sp>
      <p:sp>
        <p:nvSpPr>
          <p:cNvPr id="3" name="Segnaposto testo 2">
            <a:extLst>
              <a:ext uri="{FF2B5EF4-FFF2-40B4-BE49-F238E27FC236}">
                <a16:creationId xmlns:a16="http://schemas.microsoft.com/office/drawing/2014/main" id="{CAA03654-7844-4F21-099D-79F971E733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a:p>
        </p:txBody>
      </p:sp>
      <p:sp>
        <p:nvSpPr>
          <p:cNvPr id="4" name="Segnaposto data 3">
            <a:extLst>
              <a:ext uri="{FF2B5EF4-FFF2-40B4-BE49-F238E27FC236}">
                <a16:creationId xmlns:a16="http://schemas.microsoft.com/office/drawing/2014/main" id="{3F685E89-7BA1-BAEC-45F5-6D05933EC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A644AF-2372-734D-B387-5A17A47AC50A}" type="datetimeFigureOut">
              <a:rPr lang="it-IT" smtClean="0"/>
              <a:t>27/02/24</a:t>
            </a:fld>
            <a:endParaRPr/>
          </a:p>
        </p:txBody>
      </p:sp>
      <p:sp>
        <p:nvSpPr>
          <p:cNvPr id="5" name="Segnaposto piè di pagina 4">
            <a:extLst>
              <a:ext uri="{FF2B5EF4-FFF2-40B4-BE49-F238E27FC236}">
                <a16:creationId xmlns:a16="http://schemas.microsoft.com/office/drawing/2014/main" id="{5774A9AC-F95C-75F4-6ED6-C22B36B5F9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egnaposto numero diapositiva 5">
            <a:extLst>
              <a:ext uri="{FF2B5EF4-FFF2-40B4-BE49-F238E27FC236}">
                <a16:creationId xmlns:a16="http://schemas.microsoft.com/office/drawing/2014/main" id="{570F736D-DD0F-7974-5B39-BA6FA7EAE8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505598-4346-6C44-A0C1-2E0DC5FAC03D}" type="slidenum">
              <a:rPr lang="it-IT" smtClean="0"/>
              <a:t>‹N›</a:t>
            </a:fld>
            <a:endParaRPr/>
          </a:p>
        </p:txBody>
      </p:sp>
    </p:spTree>
    <p:extLst>
      <p:ext uri="{BB962C8B-B14F-4D97-AF65-F5344CB8AC3E}">
        <p14:creationId xmlns:p14="http://schemas.microsoft.com/office/powerpoint/2010/main" val="3801533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towardsdatascience.com/using-python-to-create-a-world-map-from-a-list-of-country-names-cd7480d03b1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6993932D-A482-8572-EAE2-F47C889FBA1A}"/>
              </a:ext>
            </a:extLst>
          </p:cNvPr>
          <p:cNvPicPr>
            <a:picLocks noChangeAspect="1"/>
          </p:cNvPicPr>
          <p:nvPr/>
        </p:nvPicPr>
        <p:blipFill rotWithShape="1">
          <a:blip r:embed="rId2">
            <a:alphaModFix amt="50000"/>
          </a:blip>
          <a:srcRect t="8164" b="1475"/>
          <a:stretch/>
        </p:blipFill>
        <p:spPr>
          <a:xfrm>
            <a:off x="20" y="1"/>
            <a:ext cx="12191980" cy="6857999"/>
          </a:xfrm>
          <a:prstGeom prst="rect">
            <a:avLst/>
          </a:prstGeom>
        </p:spPr>
      </p:pic>
      <p:sp>
        <p:nvSpPr>
          <p:cNvPr id="2" name="Titolo 1">
            <a:extLst>
              <a:ext uri="{FF2B5EF4-FFF2-40B4-BE49-F238E27FC236}">
                <a16:creationId xmlns:a16="http://schemas.microsoft.com/office/drawing/2014/main" id="{5E05EF2A-7C1F-27DB-BAFC-594AFEC74B17}"/>
              </a:ext>
            </a:extLst>
          </p:cNvPr>
          <p:cNvSpPr>
            <a:spLocks noGrp="1"/>
          </p:cNvSpPr>
          <p:nvPr>
            <p:ph type="ctrTitle"/>
          </p:nvPr>
        </p:nvSpPr>
        <p:spPr>
          <a:xfrm>
            <a:off x="1524000" y="1122362"/>
            <a:ext cx="9144000" cy="2900518"/>
          </a:xfrm>
        </p:spPr>
        <p:txBody>
          <a:bodyPr>
            <a:normAutofit/>
          </a:bodyPr>
          <a:lstStyle/>
          <a:p>
            <a:r>
              <a:rPr lang="it-IT" dirty="0" err="1">
                <a:solidFill>
                  <a:srgbClr val="FFFFFF"/>
                </a:solidFill>
              </a:rPr>
              <a:t>Zequib</a:t>
            </a:r>
            <a:endParaRPr lang="it-IT" dirty="0">
              <a:solidFill>
                <a:srgbClr val="FFFFFF"/>
              </a:solidFill>
            </a:endParaRPr>
          </a:p>
        </p:txBody>
      </p:sp>
      <p:sp>
        <p:nvSpPr>
          <p:cNvPr id="3" name="Sottotitolo 2">
            <a:extLst>
              <a:ext uri="{FF2B5EF4-FFF2-40B4-BE49-F238E27FC236}">
                <a16:creationId xmlns:a16="http://schemas.microsoft.com/office/drawing/2014/main" id="{7689242C-13DC-B25C-A58E-410A42C309BA}"/>
              </a:ext>
            </a:extLst>
          </p:cNvPr>
          <p:cNvSpPr>
            <a:spLocks noGrp="1"/>
          </p:cNvSpPr>
          <p:nvPr>
            <p:ph type="subTitle" idx="1"/>
          </p:nvPr>
        </p:nvSpPr>
        <p:spPr>
          <a:xfrm>
            <a:off x="1524000" y="4159404"/>
            <a:ext cx="9144000" cy="1098395"/>
          </a:xfrm>
        </p:spPr>
        <p:txBody>
          <a:bodyPr>
            <a:normAutofit/>
          </a:bodyPr>
          <a:lstStyle/>
          <a:p>
            <a:r>
              <a:rPr lang="it-IT" dirty="0" err="1">
                <a:solidFill>
                  <a:srgbClr val="FFFFFF"/>
                </a:solidFill>
              </a:rPr>
              <a:t>Ezekiel</a:t>
            </a:r>
            <a:r>
              <a:rPr lang="it-IT" dirty="0">
                <a:solidFill>
                  <a:srgbClr val="FFFFFF"/>
                </a:solidFill>
              </a:rPr>
              <a:t> </a:t>
            </a:r>
            <a:r>
              <a:rPr lang="it-IT" dirty="0" err="1">
                <a:solidFill>
                  <a:srgbClr val="FFFFFF"/>
                </a:solidFill>
              </a:rPr>
              <a:t>Sandor</a:t>
            </a:r>
            <a:r>
              <a:rPr lang="it-IT" dirty="0">
                <a:solidFill>
                  <a:srgbClr val="FFFFFF"/>
                </a:solidFill>
              </a:rPr>
              <a:t>, Jacopo Bulgarelli, Jacopo Gentile, Thomas Colangelo</a:t>
            </a:r>
          </a:p>
        </p:txBody>
      </p:sp>
    </p:spTree>
    <p:extLst>
      <p:ext uri="{BB962C8B-B14F-4D97-AF65-F5344CB8AC3E}">
        <p14:creationId xmlns:p14="http://schemas.microsoft.com/office/powerpoint/2010/main" val="37326248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7C64E5F-5314-59D0-52C5-565DAAC16261}"/>
              </a:ext>
            </a:extLst>
          </p:cNvPr>
          <p:cNvSpPr>
            <a:spLocks noGrp="1"/>
          </p:cNvSpPr>
          <p:nvPr>
            <p:ph idx="1"/>
          </p:nvPr>
        </p:nvSpPr>
        <p:spPr>
          <a:xfrm>
            <a:off x="778933" y="1217635"/>
            <a:ext cx="4182534" cy="3965529"/>
          </a:xfrm>
        </p:spPr>
        <p:txBody>
          <a:bodyPr>
            <a:normAutofit/>
          </a:bodyPr>
          <a:lstStyle/>
          <a:p>
            <a:pPr marL="0" indent="0">
              <a:buNone/>
            </a:pPr>
            <a:r>
              <a:rPr lang="it-IT" sz="2000" dirty="0" err="1"/>
              <a:t>We</a:t>
            </a:r>
            <a:r>
              <a:rPr lang="it-IT" sz="2000" dirty="0"/>
              <a:t> </a:t>
            </a:r>
            <a:r>
              <a:rPr lang="it-IT" sz="2000" dirty="0" err="1"/>
              <a:t>would</a:t>
            </a:r>
            <a:r>
              <a:rPr lang="it-IT" sz="2000" dirty="0"/>
              <a:t> </a:t>
            </a:r>
            <a:r>
              <a:rPr lang="it-IT" sz="2000" dirty="0" err="1"/>
              <a:t>suggest</a:t>
            </a:r>
            <a:r>
              <a:rPr lang="it-IT" sz="2000" dirty="0"/>
              <a:t> to focus </a:t>
            </a:r>
            <a:r>
              <a:rPr lang="it-IT" sz="2000" dirty="0" err="1"/>
              <a:t>their</a:t>
            </a:r>
            <a:r>
              <a:rPr lang="it-IT" sz="2000" dirty="0"/>
              <a:t> </a:t>
            </a:r>
            <a:r>
              <a:rPr lang="it-IT" sz="2000" dirty="0" err="1"/>
              <a:t>medical</a:t>
            </a:r>
            <a:r>
              <a:rPr lang="it-IT" sz="2000" dirty="0"/>
              <a:t> </a:t>
            </a:r>
            <a:r>
              <a:rPr lang="it-IT" sz="2000" dirty="0" err="1"/>
              <a:t>aid</a:t>
            </a:r>
            <a:r>
              <a:rPr lang="it-IT" sz="2000" dirty="0"/>
              <a:t> to </a:t>
            </a:r>
            <a:r>
              <a:rPr lang="it-IT" sz="2000" dirty="0" err="1"/>
              <a:t>african</a:t>
            </a:r>
            <a:r>
              <a:rPr lang="it-IT" sz="2000" dirty="0"/>
              <a:t> and </a:t>
            </a:r>
            <a:r>
              <a:rPr lang="it-IT" sz="2000" dirty="0" err="1"/>
              <a:t>asian</a:t>
            </a:r>
            <a:r>
              <a:rPr lang="it-IT" sz="2000" dirty="0"/>
              <a:t> countries, </a:t>
            </a:r>
            <a:r>
              <a:rPr lang="it-IT" sz="2000" dirty="0" err="1"/>
              <a:t>as</a:t>
            </a:r>
            <a:r>
              <a:rPr lang="it-IT" sz="2000" dirty="0"/>
              <a:t> the health </a:t>
            </a:r>
            <a:r>
              <a:rPr lang="it-IT" sz="2000" dirty="0" err="1"/>
              <a:t>expenditure</a:t>
            </a:r>
            <a:r>
              <a:rPr lang="it-IT" sz="2000" dirty="0"/>
              <a:t> </a:t>
            </a:r>
            <a:r>
              <a:rPr lang="it-IT" sz="2000" dirty="0" err="1"/>
              <a:t>there</a:t>
            </a:r>
            <a:r>
              <a:rPr lang="it-IT" sz="2000" dirty="0"/>
              <a:t> </a:t>
            </a:r>
            <a:r>
              <a:rPr lang="it-IT" sz="2000" dirty="0" err="1"/>
              <a:t>is</a:t>
            </a:r>
            <a:r>
              <a:rPr lang="it-IT" sz="2000" dirty="0"/>
              <a:t> </a:t>
            </a:r>
            <a:r>
              <a:rPr lang="it-IT" sz="2000" dirty="0" err="1"/>
              <a:t>generally</a:t>
            </a:r>
            <a:r>
              <a:rPr lang="it-IT" sz="2000" dirty="0"/>
              <a:t> </a:t>
            </a:r>
            <a:r>
              <a:rPr lang="it-IT" sz="2000" dirty="0" err="1"/>
              <a:t>lower</a:t>
            </a:r>
            <a:r>
              <a:rPr lang="it-IT" sz="2000" dirty="0"/>
              <a:t>, in </a:t>
            </a:r>
            <a:r>
              <a:rPr lang="it-IT" sz="2000" dirty="0" err="1"/>
              <a:t>particular</a:t>
            </a:r>
            <a:r>
              <a:rPr lang="it-IT" sz="2000" dirty="0"/>
              <a:t> Asia </a:t>
            </a:r>
            <a:r>
              <a:rPr lang="it-IT" sz="2000" dirty="0" err="1"/>
              <a:t>has</a:t>
            </a:r>
            <a:r>
              <a:rPr lang="it-IT" sz="2000" dirty="0"/>
              <a:t> the </a:t>
            </a:r>
            <a:r>
              <a:rPr lang="it-IT" sz="2000" dirty="0" err="1"/>
              <a:t>lowest</a:t>
            </a:r>
            <a:r>
              <a:rPr lang="it-IT" sz="2000" dirty="0"/>
              <a:t> </a:t>
            </a:r>
            <a:r>
              <a:rPr lang="it-IT" sz="2000" dirty="0" err="1"/>
              <a:t>levels</a:t>
            </a:r>
            <a:r>
              <a:rPr lang="it-IT" sz="2000" dirty="0"/>
              <a:t> </a:t>
            </a:r>
            <a:r>
              <a:rPr lang="it-IT" sz="2000" dirty="0" err="1"/>
              <a:t>worldwide</a:t>
            </a:r>
            <a:r>
              <a:rPr lang="it-IT" sz="2000" dirty="0"/>
              <a:t>.</a:t>
            </a:r>
          </a:p>
          <a:p>
            <a:pPr marL="0" indent="0">
              <a:buNone/>
            </a:pPr>
            <a:r>
              <a:rPr lang="it-IT" sz="2000" dirty="0"/>
              <a:t>Life </a:t>
            </a:r>
            <a:r>
              <a:rPr lang="it-IT" sz="2000" dirty="0" err="1"/>
              <a:t>expectancy</a:t>
            </a:r>
            <a:r>
              <a:rPr lang="it-IT" sz="2000" dirty="0"/>
              <a:t> </a:t>
            </a:r>
            <a:r>
              <a:rPr lang="it-IT" sz="2000" dirty="0" err="1"/>
              <a:t>is</a:t>
            </a:r>
            <a:r>
              <a:rPr lang="it-IT" sz="2000" dirty="0"/>
              <a:t> </a:t>
            </a:r>
            <a:r>
              <a:rPr lang="it-IT" sz="2000" dirty="0" err="1"/>
              <a:t>extremely</a:t>
            </a:r>
            <a:r>
              <a:rPr lang="it-IT" sz="2000" dirty="0"/>
              <a:t> low in Africa, just a </a:t>
            </a:r>
            <a:r>
              <a:rPr lang="it-IT" sz="2000" dirty="0" err="1"/>
              <a:t>few</a:t>
            </a:r>
            <a:r>
              <a:rPr lang="it-IT" sz="2000" dirty="0"/>
              <a:t> countries </a:t>
            </a:r>
            <a:r>
              <a:rPr lang="it-IT" sz="2000" dirty="0" err="1"/>
              <a:t>have</a:t>
            </a:r>
            <a:r>
              <a:rPr lang="it-IT" sz="2000" dirty="0"/>
              <a:t> a life </a:t>
            </a:r>
            <a:r>
              <a:rPr lang="it-IT" sz="2000" dirty="0" err="1"/>
              <a:t>expectancy</a:t>
            </a:r>
            <a:r>
              <a:rPr lang="it-IT" sz="2000" dirty="0"/>
              <a:t> </a:t>
            </a:r>
            <a:r>
              <a:rPr lang="it-IT" sz="2000" dirty="0" err="1"/>
              <a:t>higher</a:t>
            </a:r>
            <a:r>
              <a:rPr lang="it-IT" sz="2000" dirty="0"/>
              <a:t> </a:t>
            </a:r>
            <a:r>
              <a:rPr lang="it-IT" sz="2000" dirty="0" err="1"/>
              <a:t>that</a:t>
            </a:r>
            <a:r>
              <a:rPr lang="it-IT" sz="2000" dirty="0"/>
              <a:t> 70 and in </a:t>
            </a:r>
            <a:r>
              <a:rPr lang="it-IT" sz="2000" dirty="0" err="1"/>
              <a:t>almost</a:t>
            </a:r>
            <a:r>
              <a:rPr lang="it-IT" sz="2000" dirty="0"/>
              <a:t> </a:t>
            </a:r>
            <a:r>
              <a:rPr lang="it-IT" sz="2000" dirty="0" err="1"/>
              <a:t>half</a:t>
            </a:r>
            <a:r>
              <a:rPr lang="it-IT" sz="2000" dirty="0"/>
              <a:t> of </a:t>
            </a:r>
            <a:r>
              <a:rPr lang="it-IT" sz="2000" dirty="0" err="1"/>
              <a:t>them</a:t>
            </a:r>
            <a:r>
              <a:rPr lang="it-IT" sz="2000" dirty="0"/>
              <a:t> </a:t>
            </a:r>
            <a:r>
              <a:rPr lang="it-IT" sz="2000" dirty="0" err="1"/>
              <a:t>is</a:t>
            </a:r>
            <a:r>
              <a:rPr lang="it-IT" sz="2000" dirty="0"/>
              <a:t> </a:t>
            </a:r>
            <a:r>
              <a:rPr lang="it-IT" sz="2000" dirty="0" err="1"/>
              <a:t>lower</a:t>
            </a:r>
            <a:r>
              <a:rPr lang="it-IT" sz="2000" dirty="0"/>
              <a:t> </a:t>
            </a:r>
            <a:r>
              <a:rPr lang="it-IT" sz="2000" dirty="0" err="1"/>
              <a:t>than</a:t>
            </a:r>
            <a:r>
              <a:rPr lang="it-IT" sz="2000" dirty="0"/>
              <a:t> 60. Asia </a:t>
            </a:r>
            <a:r>
              <a:rPr lang="it-IT" sz="2000" dirty="0" err="1"/>
              <a:t>also</a:t>
            </a:r>
            <a:r>
              <a:rPr lang="it-IT" sz="2000" dirty="0"/>
              <a:t> </a:t>
            </a:r>
            <a:r>
              <a:rPr lang="it-IT" sz="2000" dirty="0" err="1"/>
              <a:t>has</a:t>
            </a:r>
            <a:r>
              <a:rPr lang="it-IT" sz="2000" dirty="0"/>
              <a:t> some of the </a:t>
            </a:r>
            <a:r>
              <a:rPr lang="it-IT" sz="2000" dirty="0" err="1"/>
              <a:t>worst</a:t>
            </a:r>
            <a:r>
              <a:rPr lang="it-IT" sz="2000" dirty="0"/>
              <a:t> </a:t>
            </a:r>
            <a:r>
              <a:rPr lang="it-IT" sz="2000" dirty="0" err="1"/>
              <a:t>results</a:t>
            </a:r>
            <a:r>
              <a:rPr lang="it-IT" sz="2000" dirty="0"/>
              <a:t> (</a:t>
            </a:r>
            <a:r>
              <a:rPr lang="it-IT" sz="2000" dirty="0" err="1"/>
              <a:t>except</a:t>
            </a:r>
            <a:r>
              <a:rPr lang="it-IT" sz="2000" dirty="0"/>
              <a:t> for Africa) </a:t>
            </a:r>
            <a:r>
              <a:rPr lang="it-IT" sz="2000" dirty="0" err="1"/>
              <a:t>but</a:t>
            </a:r>
            <a:r>
              <a:rPr lang="it-IT" sz="2000" dirty="0"/>
              <a:t> </a:t>
            </a:r>
            <a:r>
              <a:rPr lang="it-IT" sz="2000" dirty="0" err="1"/>
              <a:t>it</a:t>
            </a:r>
            <a:r>
              <a:rPr lang="it-IT" sz="2000" dirty="0"/>
              <a:t> </a:t>
            </a:r>
            <a:r>
              <a:rPr lang="it-IT" sz="2000" dirty="0" err="1"/>
              <a:t>also</a:t>
            </a:r>
            <a:r>
              <a:rPr lang="it-IT" sz="2000" dirty="0"/>
              <a:t> </a:t>
            </a:r>
            <a:r>
              <a:rPr lang="it-IT" sz="2000" dirty="0" err="1"/>
              <a:t>has</a:t>
            </a:r>
            <a:r>
              <a:rPr lang="it-IT" sz="2000" dirty="0"/>
              <a:t> some of the </a:t>
            </a:r>
            <a:r>
              <a:rPr lang="it-IT" sz="2000" dirty="0" err="1"/>
              <a:t>highest</a:t>
            </a:r>
            <a:r>
              <a:rPr lang="it-IT" sz="2000" dirty="0"/>
              <a:t> life </a:t>
            </a:r>
            <a:r>
              <a:rPr lang="it-IT" sz="2000" dirty="0" err="1"/>
              <a:t>expectancies</a:t>
            </a:r>
            <a:r>
              <a:rPr lang="it-IT" sz="2000" dirty="0"/>
              <a:t> </a:t>
            </a:r>
            <a:r>
              <a:rPr lang="it-IT" sz="2000" dirty="0" err="1"/>
              <a:t>worldwide</a:t>
            </a:r>
            <a:r>
              <a:rPr lang="it-IT" sz="2000" dirty="0"/>
              <a:t>.</a:t>
            </a:r>
          </a:p>
        </p:txBody>
      </p:sp>
      <p:pic>
        <p:nvPicPr>
          <p:cNvPr id="5" name="Immagine 4" descr="Immagine che contiene diagramma, Piano, Disegno tecnico, Rettangolo&#10;&#10;Descrizione generata automaticamente">
            <a:extLst>
              <a:ext uri="{FF2B5EF4-FFF2-40B4-BE49-F238E27FC236}">
                <a16:creationId xmlns:a16="http://schemas.microsoft.com/office/drawing/2014/main" id="{815A6FB9-5E75-C733-6574-F575F2A6F207}"/>
              </a:ext>
            </a:extLst>
          </p:cNvPr>
          <p:cNvPicPr>
            <a:picLocks noChangeAspect="1"/>
          </p:cNvPicPr>
          <p:nvPr/>
        </p:nvPicPr>
        <p:blipFill>
          <a:blip r:embed="rId2"/>
          <a:stretch>
            <a:fillRect/>
          </a:stretch>
        </p:blipFill>
        <p:spPr>
          <a:xfrm>
            <a:off x="6192005" y="2500"/>
            <a:ext cx="5221062" cy="3197900"/>
          </a:xfrm>
          <a:prstGeom prst="rect">
            <a:avLst/>
          </a:prstGeom>
        </p:spPr>
      </p:pic>
      <p:pic>
        <p:nvPicPr>
          <p:cNvPr id="4" name="Segnaposto contenuto 16" descr="Immagine che contiene diagramma, Piano, Disegno tecnico, Rettangolo&#10;&#10;Descrizione generata automaticamente">
            <a:extLst>
              <a:ext uri="{FF2B5EF4-FFF2-40B4-BE49-F238E27FC236}">
                <a16:creationId xmlns:a16="http://schemas.microsoft.com/office/drawing/2014/main" id="{5FCDC943-F85E-ED04-6366-D973ACF57532}"/>
              </a:ext>
            </a:extLst>
          </p:cNvPr>
          <p:cNvPicPr>
            <a:picLocks noChangeAspect="1"/>
          </p:cNvPicPr>
          <p:nvPr/>
        </p:nvPicPr>
        <p:blipFill>
          <a:blip r:embed="rId3"/>
          <a:stretch>
            <a:fillRect/>
          </a:stretch>
        </p:blipFill>
        <p:spPr>
          <a:xfrm>
            <a:off x="6192005" y="3202900"/>
            <a:ext cx="5221062" cy="3197900"/>
          </a:xfrm>
          <a:prstGeom prst="rect">
            <a:avLst/>
          </a:prstGeom>
        </p:spPr>
      </p:pic>
      <p:sp>
        <p:nvSpPr>
          <p:cNvPr id="23" name="Rectangle 11">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112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883C6ABB-4CD6-38DF-7718-A4811F608FBD}"/>
              </a:ext>
            </a:extLst>
          </p:cNvPr>
          <p:cNvSpPr>
            <a:spLocks noGrp="1"/>
          </p:cNvSpPr>
          <p:nvPr>
            <p:ph idx="1"/>
          </p:nvPr>
        </p:nvSpPr>
        <p:spPr>
          <a:xfrm>
            <a:off x="1322663" y="1214331"/>
            <a:ext cx="3520271" cy="4429338"/>
          </a:xfrm>
        </p:spPr>
        <p:txBody>
          <a:bodyPr>
            <a:normAutofit/>
          </a:bodyPr>
          <a:lstStyle/>
          <a:p>
            <a:pPr marL="0" indent="0">
              <a:buNone/>
            </a:pPr>
            <a:r>
              <a:rPr lang="it-IT" sz="2000" dirty="0" err="1"/>
              <a:t>Our</a:t>
            </a:r>
            <a:r>
              <a:rPr lang="it-IT" sz="2000" dirty="0"/>
              <a:t> stakeholder </a:t>
            </a:r>
            <a:r>
              <a:rPr lang="it-IT" sz="2000" dirty="0" err="1"/>
              <a:t>should</a:t>
            </a:r>
            <a:r>
              <a:rPr lang="it-IT" sz="2000" dirty="0"/>
              <a:t> </a:t>
            </a:r>
            <a:r>
              <a:rPr lang="it-IT" sz="2000" dirty="0" err="1"/>
              <a:t>send</a:t>
            </a:r>
            <a:r>
              <a:rPr lang="it-IT" sz="2000" dirty="0"/>
              <a:t> help </a:t>
            </a:r>
            <a:r>
              <a:rPr lang="it-IT" sz="2000" dirty="0" err="1"/>
              <a:t>regarding</a:t>
            </a:r>
            <a:r>
              <a:rPr lang="it-IT" sz="2000" dirty="0"/>
              <a:t> </a:t>
            </a:r>
            <a:r>
              <a:rPr lang="it-IT" sz="2000" dirty="0" err="1"/>
              <a:t>birth</a:t>
            </a:r>
            <a:r>
              <a:rPr lang="it-IT" sz="2000" dirty="0"/>
              <a:t> </a:t>
            </a:r>
            <a:r>
              <a:rPr lang="it-IT" sz="2000" dirty="0" err="1"/>
              <a:t>especially</a:t>
            </a:r>
            <a:r>
              <a:rPr lang="it-IT" sz="2000" dirty="0"/>
              <a:t> to Africa. </a:t>
            </a:r>
            <a:r>
              <a:rPr lang="it-IT" sz="2000" dirty="0" err="1"/>
              <a:t>We</a:t>
            </a:r>
            <a:r>
              <a:rPr lang="it-IT" sz="2000" dirty="0"/>
              <a:t> can </a:t>
            </a:r>
            <a:r>
              <a:rPr lang="it-IT" sz="2000" dirty="0" err="1"/>
              <a:t>see</a:t>
            </a:r>
            <a:r>
              <a:rPr lang="it-IT" sz="2000" dirty="0"/>
              <a:t> </a:t>
            </a:r>
            <a:r>
              <a:rPr lang="it-IT" sz="2000" dirty="0" err="1"/>
              <a:t>really</a:t>
            </a:r>
            <a:r>
              <a:rPr lang="it-IT" sz="2000" dirty="0"/>
              <a:t> high </a:t>
            </a:r>
            <a:r>
              <a:rPr lang="it-IT" sz="2000" dirty="0" err="1"/>
              <a:t>numbers</a:t>
            </a:r>
            <a:r>
              <a:rPr lang="it-IT" sz="2000" dirty="0"/>
              <a:t> in </a:t>
            </a:r>
            <a:r>
              <a:rPr lang="it-IT" sz="2000" dirty="0" err="1"/>
              <a:t>both</a:t>
            </a:r>
            <a:r>
              <a:rPr lang="it-IT" sz="2000" dirty="0"/>
              <a:t> </a:t>
            </a:r>
            <a:r>
              <a:rPr lang="it-IT" sz="2000" dirty="0" err="1"/>
              <a:t>child</a:t>
            </a:r>
            <a:r>
              <a:rPr lang="it-IT" sz="2000" dirty="0"/>
              <a:t> </a:t>
            </a:r>
            <a:r>
              <a:rPr lang="it-IT" sz="2000" dirty="0" err="1"/>
              <a:t>mortality</a:t>
            </a:r>
            <a:r>
              <a:rPr lang="it-IT" sz="2000" dirty="0"/>
              <a:t> and </a:t>
            </a:r>
            <a:r>
              <a:rPr lang="it-IT" sz="2000" dirty="0" err="1"/>
              <a:t>total</a:t>
            </a:r>
            <a:r>
              <a:rPr lang="it-IT" sz="2000" dirty="0"/>
              <a:t> </a:t>
            </a:r>
            <a:r>
              <a:rPr lang="it-IT" sz="2000" dirty="0" err="1"/>
              <a:t>fertility</a:t>
            </a:r>
            <a:r>
              <a:rPr lang="it-IT" sz="2000" dirty="0"/>
              <a:t>. So </a:t>
            </a:r>
            <a:r>
              <a:rPr lang="it-IT" sz="2000" dirty="0" err="1"/>
              <a:t>it</a:t>
            </a:r>
            <a:r>
              <a:rPr lang="it-IT" sz="2000" dirty="0"/>
              <a:t> </a:t>
            </a:r>
            <a:r>
              <a:rPr lang="it-IT" sz="2000" dirty="0" err="1"/>
              <a:t>would</a:t>
            </a:r>
            <a:r>
              <a:rPr lang="it-IT" sz="2000" dirty="0"/>
              <a:t> be </a:t>
            </a:r>
            <a:r>
              <a:rPr lang="it-IT" sz="2000" dirty="0" err="1"/>
              <a:t>most</a:t>
            </a:r>
            <a:r>
              <a:rPr lang="it-IT" sz="2000" dirty="0"/>
              <a:t> appropriate to </a:t>
            </a:r>
            <a:r>
              <a:rPr lang="it-IT" sz="2000" dirty="0" err="1"/>
              <a:t>implement</a:t>
            </a:r>
            <a:r>
              <a:rPr lang="it-IT" sz="2000" dirty="0"/>
              <a:t> policies to </a:t>
            </a:r>
            <a:r>
              <a:rPr lang="it-IT" sz="2000" dirty="0" err="1"/>
              <a:t>improve</a:t>
            </a:r>
            <a:r>
              <a:rPr lang="it-IT" sz="2000" dirty="0"/>
              <a:t> the </a:t>
            </a:r>
            <a:r>
              <a:rPr lang="it-IT" sz="2000" dirty="0" err="1"/>
              <a:t>conditions</a:t>
            </a:r>
            <a:r>
              <a:rPr lang="it-IT" sz="2000" dirty="0"/>
              <a:t> of </a:t>
            </a:r>
            <a:r>
              <a:rPr lang="it-IT" sz="2000" dirty="0" err="1"/>
              <a:t>pregnancy</a:t>
            </a:r>
            <a:r>
              <a:rPr lang="it-IT" sz="2000" dirty="0"/>
              <a:t> and giving </a:t>
            </a:r>
            <a:r>
              <a:rPr lang="it-IT" sz="2000" dirty="0" err="1"/>
              <a:t>birth</a:t>
            </a:r>
            <a:r>
              <a:rPr lang="it-IT" sz="2000" dirty="0"/>
              <a:t>, </a:t>
            </a:r>
            <a:r>
              <a:rPr lang="it-IT" sz="2000" dirty="0" err="1"/>
              <a:t>but</a:t>
            </a:r>
            <a:r>
              <a:rPr lang="it-IT" sz="2000" dirty="0"/>
              <a:t> </a:t>
            </a:r>
            <a:r>
              <a:rPr lang="it-IT" sz="2000" dirty="0" err="1"/>
              <a:t>also</a:t>
            </a:r>
            <a:r>
              <a:rPr lang="it-IT" sz="2000" dirty="0"/>
              <a:t> to </a:t>
            </a:r>
            <a:r>
              <a:rPr lang="it-IT" sz="2000" dirty="0" err="1"/>
              <a:t>distribute</a:t>
            </a:r>
            <a:r>
              <a:rPr lang="it-IT" sz="2000" dirty="0"/>
              <a:t> </a:t>
            </a:r>
            <a:r>
              <a:rPr lang="it-IT" sz="2000" dirty="0" err="1"/>
              <a:t>birth</a:t>
            </a:r>
            <a:r>
              <a:rPr lang="it-IT" sz="2000" dirty="0"/>
              <a:t> control tools.</a:t>
            </a:r>
          </a:p>
          <a:p>
            <a:pPr marL="0" indent="0">
              <a:buNone/>
            </a:pPr>
            <a:r>
              <a:rPr lang="it-IT" sz="2000" dirty="0"/>
              <a:t>Asia </a:t>
            </a:r>
            <a:r>
              <a:rPr lang="it-IT" sz="2000" dirty="0" err="1"/>
              <a:t>could</a:t>
            </a:r>
            <a:r>
              <a:rPr lang="it-IT" sz="2000" dirty="0"/>
              <a:t> benefit a </a:t>
            </a:r>
            <a:r>
              <a:rPr lang="it-IT" sz="2000" dirty="0" err="1"/>
              <a:t>lot</a:t>
            </a:r>
            <a:r>
              <a:rPr lang="it-IT" sz="2000" dirty="0"/>
              <a:t> from the </a:t>
            </a:r>
            <a:r>
              <a:rPr lang="it-IT" sz="2000" dirty="0" err="1"/>
              <a:t>same</a:t>
            </a:r>
            <a:r>
              <a:rPr lang="it-IT" sz="2000" dirty="0"/>
              <a:t> policies, </a:t>
            </a:r>
            <a:r>
              <a:rPr lang="it-IT" sz="2000" dirty="0" err="1"/>
              <a:t>although</a:t>
            </a:r>
            <a:r>
              <a:rPr lang="it-IT" sz="2000" dirty="0"/>
              <a:t> the situation </a:t>
            </a:r>
            <a:r>
              <a:rPr lang="it-IT" sz="2000" dirty="0" err="1"/>
              <a:t>is</a:t>
            </a:r>
            <a:r>
              <a:rPr lang="it-IT" sz="2000" dirty="0"/>
              <a:t> way </a:t>
            </a:r>
            <a:r>
              <a:rPr lang="it-IT" sz="2000" dirty="0" err="1"/>
              <a:t>better</a:t>
            </a:r>
            <a:r>
              <a:rPr lang="it-IT" sz="2000" dirty="0"/>
              <a:t> </a:t>
            </a:r>
            <a:r>
              <a:rPr lang="it-IT" sz="2000" dirty="0" err="1"/>
              <a:t>than</a:t>
            </a:r>
            <a:r>
              <a:rPr lang="it-IT" sz="2000" dirty="0"/>
              <a:t> Africa.</a:t>
            </a:r>
          </a:p>
        </p:txBody>
      </p:sp>
      <p:pic>
        <p:nvPicPr>
          <p:cNvPr id="5" name="Immagine 4" descr="Immagine che contiene diagramma, Piano, Disegno tecnico, Rettangolo&#10;&#10;Descrizione generata automaticamente">
            <a:extLst>
              <a:ext uri="{FF2B5EF4-FFF2-40B4-BE49-F238E27FC236}">
                <a16:creationId xmlns:a16="http://schemas.microsoft.com/office/drawing/2014/main" id="{7DF0942D-9D41-8EBA-8FF2-92B6D21EA4C0}"/>
              </a:ext>
            </a:extLst>
          </p:cNvPr>
          <p:cNvPicPr>
            <a:picLocks noChangeAspect="1"/>
          </p:cNvPicPr>
          <p:nvPr/>
        </p:nvPicPr>
        <p:blipFill>
          <a:blip r:embed="rId2"/>
          <a:stretch>
            <a:fillRect/>
          </a:stretch>
        </p:blipFill>
        <p:spPr>
          <a:xfrm>
            <a:off x="6009095" y="102455"/>
            <a:ext cx="5141505" cy="3149172"/>
          </a:xfrm>
          <a:prstGeom prst="rect">
            <a:avLst/>
          </a:prstGeom>
        </p:spPr>
      </p:pic>
      <p:pic>
        <p:nvPicPr>
          <p:cNvPr id="4" name="Immagine 3" descr="Immagine che contiene diagramma, testo, Rettangolo, schermata&#10;&#10;Descrizione generata automaticamente">
            <a:extLst>
              <a:ext uri="{FF2B5EF4-FFF2-40B4-BE49-F238E27FC236}">
                <a16:creationId xmlns:a16="http://schemas.microsoft.com/office/drawing/2014/main" id="{2D5D5039-E169-F318-1E55-AB1AB4A6F911}"/>
              </a:ext>
            </a:extLst>
          </p:cNvPr>
          <p:cNvPicPr>
            <a:picLocks noChangeAspect="1"/>
          </p:cNvPicPr>
          <p:nvPr/>
        </p:nvPicPr>
        <p:blipFill>
          <a:blip r:embed="rId3"/>
          <a:stretch>
            <a:fillRect/>
          </a:stretch>
        </p:blipFill>
        <p:spPr>
          <a:xfrm>
            <a:off x="6009096" y="3251627"/>
            <a:ext cx="5141504" cy="3149172"/>
          </a:xfrm>
          <a:prstGeom prst="rect">
            <a:avLst/>
          </a:prstGeom>
        </p:spPr>
      </p:pic>
      <p:sp>
        <p:nvSpPr>
          <p:cNvPr id="12" name="Rectangle 11">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41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DBEEC9B6-6A96-D5FB-E425-CC209459A9D8}"/>
              </a:ext>
            </a:extLst>
          </p:cNvPr>
          <p:cNvSpPr>
            <a:spLocks noGrp="1"/>
          </p:cNvSpPr>
          <p:nvPr>
            <p:ph idx="1"/>
          </p:nvPr>
        </p:nvSpPr>
        <p:spPr>
          <a:xfrm>
            <a:off x="1094063" y="886134"/>
            <a:ext cx="3816603" cy="4246768"/>
          </a:xfrm>
        </p:spPr>
        <p:txBody>
          <a:bodyPr>
            <a:normAutofit/>
          </a:bodyPr>
          <a:lstStyle/>
          <a:p>
            <a:pPr marL="0" indent="0">
              <a:buNone/>
            </a:pPr>
            <a:r>
              <a:rPr lang="it-IT" sz="2000" dirty="0"/>
              <a:t>Oceania, South and North America </a:t>
            </a:r>
            <a:r>
              <a:rPr lang="it-IT" sz="2000" dirty="0" err="1"/>
              <a:t>have</a:t>
            </a:r>
            <a:r>
              <a:rPr lang="it-IT" sz="2000" dirty="0"/>
              <a:t> </a:t>
            </a:r>
            <a:r>
              <a:rPr lang="it-IT" sz="2000" dirty="0" err="1"/>
              <a:t>lower</a:t>
            </a:r>
            <a:r>
              <a:rPr lang="it-IT" sz="2000" dirty="0"/>
              <a:t> </a:t>
            </a:r>
            <a:r>
              <a:rPr lang="it-IT" sz="2000" dirty="0" err="1"/>
              <a:t>income</a:t>
            </a:r>
            <a:r>
              <a:rPr lang="it-IT" sz="2000" dirty="0"/>
              <a:t> </a:t>
            </a:r>
            <a:r>
              <a:rPr lang="it-IT" sz="2000" dirty="0" err="1"/>
              <a:t>compared</a:t>
            </a:r>
            <a:r>
              <a:rPr lang="it-IT" sz="2000" dirty="0"/>
              <a:t> to Asian and </a:t>
            </a:r>
            <a:r>
              <a:rPr lang="it-IT" sz="2000" dirty="0" err="1"/>
              <a:t>European</a:t>
            </a:r>
            <a:r>
              <a:rPr lang="it-IT" sz="2000" dirty="0"/>
              <a:t> countries, </a:t>
            </a:r>
            <a:r>
              <a:rPr lang="it-IT" sz="2000" dirty="0" err="1"/>
              <a:t>but</a:t>
            </a:r>
            <a:r>
              <a:rPr lang="it-IT" sz="2000" dirty="0"/>
              <a:t> </a:t>
            </a:r>
            <a:r>
              <a:rPr lang="it-IT" sz="2000" dirty="0" err="1"/>
              <a:t>at</a:t>
            </a:r>
            <a:r>
              <a:rPr lang="it-IT" sz="2000" dirty="0"/>
              <a:t> </a:t>
            </a:r>
            <a:r>
              <a:rPr lang="it-IT" sz="2000" dirty="0" err="1"/>
              <a:t>least</a:t>
            </a:r>
            <a:r>
              <a:rPr lang="it-IT" sz="2000" dirty="0"/>
              <a:t> </a:t>
            </a:r>
            <a:r>
              <a:rPr lang="it-IT" sz="2000" dirty="0" err="1"/>
              <a:t>have</a:t>
            </a:r>
            <a:r>
              <a:rPr lang="it-IT" sz="2000" dirty="0"/>
              <a:t> low </a:t>
            </a:r>
            <a:r>
              <a:rPr lang="it-IT" sz="2000" dirty="0" err="1"/>
              <a:t>inflation</a:t>
            </a:r>
            <a:r>
              <a:rPr lang="it-IT" sz="2000" dirty="0"/>
              <a:t>.</a:t>
            </a:r>
          </a:p>
          <a:p>
            <a:pPr marL="0" indent="0">
              <a:buNone/>
            </a:pPr>
            <a:r>
              <a:rPr lang="it-IT" sz="2000" dirty="0"/>
              <a:t>Asia </a:t>
            </a:r>
            <a:r>
              <a:rPr lang="it-IT" sz="2000" dirty="0" err="1"/>
              <a:t>has</a:t>
            </a:r>
            <a:r>
              <a:rPr lang="it-IT" sz="2000" dirty="0"/>
              <a:t> </a:t>
            </a:r>
            <a:r>
              <a:rPr lang="it-IT" sz="2000" dirty="0" err="1"/>
              <a:t>really</a:t>
            </a:r>
            <a:r>
              <a:rPr lang="it-IT" sz="2000" dirty="0"/>
              <a:t> high </a:t>
            </a:r>
            <a:r>
              <a:rPr lang="it-IT" sz="2000" dirty="0" err="1"/>
              <a:t>inflation</a:t>
            </a:r>
            <a:r>
              <a:rPr lang="it-IT" sz="2000" dirty="0"/>
              <a:t> </a:t>
            </a:r>
            <a:r>
              <a:rPr lang="it-IT" sz="2000" dirty="0" err="1"/>
              <a:t>but</a:t>
            </a:r>
            <a:r>
              <a:rPr lang="it-IT" sz="2000" dirty="0"/>
              <a:t> </a:t>
            </a:r>
            <a:r>
              <a:rPr lang="it-IT" sz="2000" dirty="0" err="1"/>
              <a:t>salaries</a:t>
            </a:r>
            <a:r>
              <a:rPr lang="it-IT" sz="2000" dirty="0"/>
              <a:t> </a:t>
            </a:r>
            <a:r>
              <a:rPr lang="it-IT" sz="2000" dirty="0" err="1"/>
              <a:t>aren’t</a:t>
            </a:r>
            <a:r>
              <a:rPr lang="it-IT" sz="2000" dirty="0"/>
              <a:t> </a:t>
            </a:r>
            <a:r>
              <a:rPr lang="it-IT" sz="2000" dirty="0" err="1"/>
              <a:t>bad</a:t>
            </a:r>
            <a:r>
              <a:rPr lang="it-IT" sz="2000" dirty="0"/>
              <a:t>.</a:t>
            </a:r>
          </a:p>
          <a:p>
            <a:pPr marL="0" indent="0">
              <a:buNone/>
            </a:pPr>
            <a:r>
              <a:rPr lang="it-IT" sz="2000" dirty="0"/>
              <a:t>Africa </a:t>
            </a:r>
            <a:r>
              <a:rPr lang="it-IT" sz="2000" dirty="0" err="1"/>
              <a:t>instead</a:t>
            </a:r>
            <a:r>
              <a:rPr lang="it-IT" sz="2000" dirty="0"/>
              <a:t> </a:t>
            </a:r>
            <a:r>
              <a:rPr lang="it-IT" sz="2000" dirty="0" err="1"/>
              <a:t>has</a:t>
            </a:r>
            <a:r>
              <a:rPr lang="it-IT" sz="2000" dirty="0"/>
              <a:t> the </a:t>
            </a:r>
            <a:r>
              <a:rPr lang="it-IT" sz="2000" dirty="0" err="1"/>
              <a:t>lowest</a:t>
            </a:r>
            <a:r>
              <a:rPr lang="it-IT" sz="2000" dirty="0"/>
              <a:t> </a:t>
            </a:r>
            <a:r>
              <a:rPr lang="it-IT" sz="2000" dirty="0" err="1"/>
              <a:t>incomes</a:t>
            </a:r>
            <a:r>
              <a:rPr lang="it-IT" sz="2000" dirty="0"/>
              <a:t> and </a:t>
            </a:r>
            <a:r>
              <a:rPr lang="it-IT" sz="2000" dirty="0" err="1"/>
              <a:t>inflation</a:t>
            </a:r>
            <a:r>
              <a:rPr lang="it-IT" sz="2000" dirty="0"/>
              <a:t> </a:t>
            </a:r>
            <a:r>
              <a:rPr lang="it-IT" sz="2000" dirty="0" err="1"/>
              <a:t>is</a:t>
            </a:r>
            <a:r>
              <a:rPr lang="it-IT" sz="2000" dirty="0"/>
              <a:t> </a:t>
            </a:r>
            <a:r>
              <a:rPr lang="it-IT" sz="2000" dirty="0" err="1"/>
              <a:t>pretty</a:t>
            </a:r>
            <a:r>
              <a:rPr lang="it-IT" sz="2000" dirty="0"/>
              <a:t> high, so </a:t>
            </a:r>
            <a:r>
              <a:rPr lang="it-IT" sz="2000" dirty="0" err="1"/>
              <a:t>those</a:t>
            </a:r>
            <a:r>
              <a:rPr lang="it-IT" sz="2000" dirty="0"/>
              <a:t> </a:t>
            </a:r>
            <a:r>
              <a:rPr lang="it-IT" sz="2000" dirty="0" err="1"/>
              <a:t>salaries</a:t>
            </a:r>
            <a:r>
              <a:rPr lang="it-IT" sz="2000" dirty="0"/>
              <a:t> are gonna be </a:t>
            </a:r>
            <a:r>
              <a:rPr lang="it-IT" sz="2000" dirty="0" err="1"/>
              <a:t>worth</a:t>
            </a:r>
            <a:r>
              <a:rPr lang="it-IT" sz="2000" dirty="0"/>
              <a:t> </a:t>
            </a:r>
            <a:r>
              <a:rPr lang="it-IT" sz="2000" dirty="0" err="1"/>
              <a:t>less</a:t>
            </a:r>
            <a:r>
              <a:rPr lang="it-IT" sz="2000" dirty="0"/>
              <a:t> </a:t>
            </a:r>
            <a:r>
              <a:rPr lang="it-IT" sz="2000" dirty="0" err="1"/>
              <a:t>each</a:t>
            </a:r>
            <a:r>
              <a:rPr lang="it-IT" sz="2000" dirty="0"/>
              <a:t> </a:t>
            </a:r>
            <a:r>
              <a:rPr lang="it-IT" sz="2000" dirty="0" err="1"/>
              <a:t>year</a:t>
            </a:r>
            <a:r>
              <a:rPr lang="it-IT" sz="2000" dirty="0"/>
              <a:t>. </a:t>
            </a:r>
            <a:r>
              <a:rPr lang="it-IT" sz="2000" dirty="0" err="1"/>
              <a:t>Our</a:t>
            </a:r>
            <a:r>
              <a:rPr lang="it-IT" sz="2000" dirty="0"/>
              <a:t> stakeholder </a:t>
            </a:r>
            <a:r>
              <a:rPr lang="it-IT" sz="2000" dirty="0" err="1"/>
              <a:t>could</a:t>
            </a:r>
            <a:r>
              <a:rPr lang="it-IT" sz="2000" dirty="0"/>
              <a:t> </a:t>
            </a:r>
            <a:r>
              <a:rPr lang="it-IT" sz="2000" dirty="0" err="1"/>
              <a:t>implement</a:t>
            </a:r>
            <a:r>
              <a:rPr lang="it-IT" sz="2000" dirty="0"/>
              <a:t> policies in Africa to create job </a:t>
            </a:r>
            <a:r>
              <a:rPr lang="it-IT" sz="2000" dirty="0" err="1"/>
              <a:t>opportunities</a:t>
            </a:r>
            <a:r>
              <a:rPr lang="it-IT" sz="2000" dirty="0"/>
              <a:t> and start </a:t>
            </a:r>
            <a:r>
              <a:rPr lang="it-IT" sz="2000" dirty="0" err="1"/>
              <a:t>programs</a:t>
            </a:r>
            <a:r>
              <a:rPr lang="it-IT" sz="2000" dirty="0"/>
              <a:t> to </a:t>
            </a:r>
            <a:r>
              <a:rPr lang="it-IT" sz="2000" dirty="0" err="1"/>
              <a:t>teach</a:t>
            </a:r>
            <a:r>
              <a:rPr lang="it-IT" sz="2000" dirty="0"/>
              <a:t> </a:t>
            </a:r>
            <a:r>
              <a:rPr lang="it-IT" sz="2000" dirty="0" err="1"/>
              <a:t>important</a:t>
            </a:r>
            <a:r>
              <a:rPr lang="it-IT" sz="2000" dirty="0"/>
              <a:t> skills. </a:t>
            </a:r>
          </a:p>
        </p:txBody>
      </p:sp>
      <p:pic>
        <p:nvPicPr>
          <p:cNvPr id="4" name="Immagine 3" descr="Immagine che contiene diagramma, testo, Piano, schermata&#10;&#10;Descrizione generata automaticamente">
            <a:extLst>
              <a:ext uri="{FF2B5EF4-FFF2-40B4-BE49-F238E27FC236}">
                <a16:creationId xmlns:a16="http://schemas.microsoft.com/office/drawing/2014/main" id="{21497C00-8090-2B6A-2269-3F0FD9B429C5}"/>
              </a:ext>
            </a:extLst>
          </p:cNvPr>
          <p:cNvPicPr>
            <a:picLocks noChangeAspect="1"/>
          </p:cNvPicPr>
          <p:nvPr/>
        </p:nvPicPr>
        <p:blipFill>
          <a:blip r:embed="rId2"/>
          <a:stretch>
            <a:fillRect/>
          </a:stretch>
        </p:blipFill>
        <p:spPr>
          <a:xfrm>
            <a:off x="6098921" y="0"/>
            <a:ext cx="5166508" cy="3164486"/>
          </a:xfrm>
          <a:prstGeom prst="rect">
            <a:avLst/>
          </a:prstGeom>
        </p:spPr>
      </p:pic>
      <p:pic>
        <p:nvPicPr>
          <p:cNvPr id="5" name="Immagine 4" descr="Immagine che contiene schermata, diagramma, testo, Rettangolo&#10;&#10;Descrizione generata automaticamente">
            <a:extLst>
              <a:ext uri="{FF2B5EF4-FFF2-40B4-BE49-F238E27FC236}">
                <a16:creationId xmlns:a16="http://schemas.microsoft.com/office/drawing/2014/main" id="{20604F6E-A83F-8A56-06FA-6B1F5234F055}"/>
              </a:ext>
            </a:extLst>
          </p:cNvPr>
          <p:cNvPicPr>
            <a:picLocks noChangeAspect="1"/>
          </p:cNvPicPr>
          <p:nvPr/>
        </p:nvPicPr>
        <p:blipFill>
          <a:blip r:embed="rId3"/>
          <a:stretch>
            <a:fillRect/>
          </a:stretch>
        </p:blipFill>
        <p:spPr>
          <a:xfrm>
            <a:off x="6098921" y="3235886"/>
            <a:ext cx="5166508" cy="3164486"/>
          </a:xfrm>
          <a:prstGeom prst="rect">
            <a:avLst/>
          </a:prstGeom>
        </p:spPr>
      </p:pic>
      <p:sp>
        <p:nvSpPr>
          <p:cNvPr id="12" name="Rectangle 11">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77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1900A91-E6D8-4300-28FB-9A580BCC47D9}"/>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Clustering</a:t>
            </a:r>
          </a:p>
        </p:txBody>
      </p:sp>
      <p:sp>
        <p:nvSpPr>
          <p:cNvPr id="3" name="Segnaposto contenuto 2">
            <a:extLst>
              <a:ext uri="{FF2B5EF4-FFF2-40B4-BE49-F238E27FC236}">
                <a16:creationId xmlns:a16="http://schemas.microsoft.com/office/drawing/2014/main" id="{014058F3-8B97-1734-CDD0-6D0EB039874D}"/>
              </a:ext>
            </a:extLst>
          </p:cNvPr>
          <p:cNvSpPr>
            <a:spLocks noGrp="1"/>
          </p:cNvSpPr>
          <p:nvPr>
            <p:ph idx="1"/>
          </p:nvPr>
        </p:nvSpPr>
        <p:spPr>
          <a:xfrm>
            <a:off x="4581727" y="649480"/>
            <a:ext cx="6662006" cy="2136053"/>
          </a:xfrm>
        </p:spPr>
        <p:txBody>
          <a:bodyPr anchor="ctr">
            <a:normAutofit/>
          </a:bodyPr>
          <a:lstStyle/>
          <a:p>
            <a:pPr marL="0" indent="0">
              <a:buNone/>
            </a:pPr>
            <a:r>
              <a:rPr lang="it-IT" sz="2000" b="0" i="0" u="none" strike="noStrike" dirty="0" err="1">
                <a:effectLst/>
              </a:rPr>
              <a:t>We</a:t>
            </a:r>
            <a:r>
              <a:rPr lang="it-IT" sz="2000" b="0" i="0" u="none" strike="noStrike" dirty="0">
                <a:effectLst/>
              </a:rPr>
              <a:t> </a:t>
            </a:r>
            <a:r>
              <a:rPr lang="it-IT" sz="2000" b="0" i="0" u="none" strike="noStrike" dirty="0" err="1">
                <a:effectLst/>
              </a:rPr>
              <a:t>then</a:t>
            </a:r>
            <a:r>
              <a:rPr lang="it-IT" sz="2000" b="0" i="0" u="none" strike="noStrike" dirty="0">
                <a:effectLst/>
              </a:rPr>
              <a:t> </a:t>
            </a:r>
            <a:r>
              <a:rPr lang="it-IT" sz="2000" b="0" i="0" u="none" strike="noStrike" dirty="0" err="1">
                <a:effectLst/>
              </a:rPr>
              <a:t>used</a:t>
            </a:r>
            <a:r>
              <a:rPr lang="it-IT" sz="2000" b="0" i="0" u="none" strike="noStrike" dirty="0">
                <a:effectLst/>
              </a:rPr>
              <a:t> some clustering </a:t>
            </a:r>
            <a:r>
              <a:rPr lang="it-IT" sz="2000" b="0" i="0" u="none" strike="noStrike" dirty="0" err="1">
                <a:effectLst/>
              </a:rPr>
              <a:t>algorithms</a:t>
            </a:r>
            <a:r>
              <a:rPr lang="it-IT" sz="2000" b="0" i="0" u="none" strike="noStrike" dirty="0">
                <a:effectLst/>
              </a:rPr>
              <a:t>, </a:t>
            </a:r>
            <a:r>
              <a:rPr lang="it-IT" sz="2000" b="0" i="0" u="none" strike="noStrike" dirty="0" err="1">
                <a:effectLst/>
              </a:rPr>
              <a:t>which</a:t>
            </a:r>
            <a:r>
              <a:rPr lang="it-IT" sz="2000" b="0" i="0" u="none" strike="noStrike" dirty="0">
                <a:effectLst/>
              </a:rPr>
              <a:t> are </a:t>
            </a:r>
            <a:r>
              <a:rPr lang="it-IT" sz="2000" b="0" i="0" u="none" strike="noStrike" dirty="0" err="1">
                <a:effectLst/>
              </a:rPr>
              <a:t>distance</a:t>
            </a:r>
            <a:r>
              <a:rPr lang="it-IT" sz="2000" b="0" i="0" u="none" strike="noStrike" dirty="0">
                <a:effectLst/>
              </a:rPr>
              <a:t> </a:t>
            </a:r>
            <a:r>
              <a:rPr lang="it-IT" sz="2000" b="0" i="0" u="none" strike="noStrike" dirty="0" err="1">
                <a:effectLst/>
              </a:rPr>
              <a:t>based</a:t>
            </a:r>
            <a:r>
              <a:rPr lang="it-IT" sz="2000" b="0" i="0" u="none" strike="noStrike" dirty="0">
                <a:effectLst/>
              </a:rPr>
              <a:t> and are </a:t>
            </a:r>
            <a:r>
              <a:rPr lang="it-IT" sz="2000" b="0" i="0" u="none" strike="noStrike" dirty="0" err="1">
                <a:effectLst/>
              </a:rPr>
              <a:t>affected</a:t>
            </a:r>
            <a:r>
              <a:rPr lang="it-IT" sz="2000" b="0" i="0" u="none" strike="noStrike" dirty="0">
                <a:effectLst/>
              </a:rPr>
              <a:t> by the scale of the </a:t>
            </a:r>
            <a:r>
              <a:rPr lang="it-IT" sz="2000" b="0" i="0" u="none" strike="noStrike" dirty="0" err="1">
                <a:effectLst/>
              </a:rPr>
              <a:t>variables</a:t>
            </a:r>
            <a:r>
              <a:rPr lang="it-IT" sz="2000" b="0" i="0" u="none" strike="noStrike" dirty="0">
                <a:effectLst/>
              </a:rPr>
              <a:t>. </a:t>
            </a:r>
            <a:r>
              <a:rPr lang="it-IT" sz="2000" b="0" i="0" u="none" strike="noStrike" dirty="0" err="1">
                <a:effectLst/>
              </a:rPr>
              <a:t>Therefore</a:t>
            </a:r>
            <a:r>
              <a:rPr lang="it-IT" sz="2000" b="0" i="0" u="none" strike="noStrike" dirty="0">
                <a:effectLst/>
              </a:rPr>
              <a:t>, </a:t>
            </a:r>
            <a:r>
              <a:rPr lang="it-IT" sz="2000" b="0" i="0" u="none" strike="noStrike" dirty="0" err="1">
                <a:effectLst/>
              </a:rPr>
              <a:t>we</a:t>
            </a:r>
            <a:r>
              <a:rPr lang="it-IT" sz="2000" dirty="0"/>
              <a:t> </a:t>
            </a:r>
            <a:r>
              <a:rPr lang="it-IT" sz="2000" b="0" i="0" u="none" strike="noStrike" dirty="0" err="1">
                <a:effectLst/>
              </a:rPr>
              <a:t>scaled</a:t>
            </a:r>
            <a:r>
              <a:rPr lang="it-IT" sz="2000" b="0" i="0" u="none" strike="noStrike" dirty="0">
                <a:effectLst/>
              </a:rPr>
              <a:t> the data </a:t>
            </a:r>
            <a:r>
              <a:rPr lang="it-IT" sz="2000" b="0" i="0" u="none" strike="noStrike" dirty="0" err="1">
                <a:effectLst/>
              </a:rPr>
              <a:t>before</a:t>
            </a:r>
            <a:r>
              <a:rPr lang="it-IT" sz="2000" b="0" i="0" u="none" strike="noStrike" dirty="0">
                <a:effectLst/>
              </a:rPr>
              <a:t> </a:t>
            </a:r>
            <a:r>
              <a:rPr lang="it-IT" sz="2000" b="0" i="0" u="none" strike="noStrike" dirty="0" err="1">
                <a:effectLst/>
              </a:rPr>
              <a:t>applying</a:t>
            </a:r>
            <a:r>
              <a:rPr lang="it-IT" sz="2000" b="0" i="0" u="none" strike="noStrike" dirty="0">
                <a:effectLst/>
              </a:rPr>
              <a:t> clustering </a:t>
            </a:r>
            <a:r>
              <a:rPr lang="it-IT" sz="2000" b="0" i="0" u="none" strike="noStrike" dirty="0" err="1">
                <a:effectLst/>
              </a:rPr>
              <a:t>algorithms</a:t>
            </a:r>
            <a:r>
              <a:rPr lang="it-IT" sz="2000" b="0" i="0" u="none" strike="noStrike" dirty="0">
                <a:effectLst/>
              </a:rPr>
              <a:t>, and drop the </a:t>
            </a:r>
            <a:r>
              <a:rPr lang="it-IT" sz="2000" b="0" i="0" u="none" strike="noStrike" dirty="0" err="1">
                <a:effectLst/>
              </a:rPr>
              <a:t>variables</a:t>
            </a:r>
            <a:r>
              <a:rPr lang="it-IT" sz="2000" b="0" i="0" u="none" strike="noStrike" dirty="0">
                <a:effectLst/>
              </a:rPr>
              <a:t> 'country' and '</a:t>
            </a:r>
            <a:r>
              <a:rPr lang="it-IT" sz="2000" b="0" i="0" u="none" strike="noStrike" dirty="0" err="1">
                <a:effectLst/>
              </a:rPr>
              <a:t>gdpp</a:t>
            </a:r>
            <a:r>
              <a:rPr lang="it-IT" sz="2000" b="0" i="0" u="none" strike="noStrike" dirty="0">
                <a:effectLst/>
              </a:rPr>
              <a:t>' </a:t>
            </a:r>
            <a:r>
              <a:rPr lang="it-IT" sz="2000" b="0" i="0" u="none" strike="noStrike" dirty="0" err="1">
                <a:effectLst/>
              </a:rPr>
              <a:t>before</a:t>
            </a:r>
            <a:r>
              <a:rPr lang="it-IT" sz="2000" b="0" i="0" u="none" strike="noStrike" dirty="0">
                <a:effectLst/>
              </a:rPr>
              <a:t> scaling </a:t>
            </a:r>
            <a:r>
              <a:rPr lang="it-IT" sz="2000" b="0" i="0" u="none" strike="noStrike" dirty="0" err="1">
                <a:effectLst/>
              </a:rPr>
              <a:t>as</a:t>
            </a:r>
            <a:r>
              <a:rPr lang="it-IT" sz="2000" b="0" i="0" u="none" strike="noStrike" dirty="0">
                <a:effectLst/>
              </a:rPr>
              <a:t> </a:t>
            </a:r>
            <a:r>
              <a:rPr lang="it-IT" sz="2000" b="0" i="0" u="none" strike="noStrike" dirty="0" err="1">
                <a:effectLst/>
              </a:rPr>
              <a:t>we</a:t>
            </a:r>
            <a:r>
              <a:rPr lang="it-IT" sz="2000" b="0" i="0" u="none" strike="noStrike" dirty="0">
                <a:effectLst/>
              </a:rPr>
              <a:t> </a:t>
            </a:r>
            <a:r>
              <a:rPr lang="it-IT" sz="2000" b="0" i="0" u="none" strike="noStrike" dirty="0" err="1">
                <a:effectLst/>
              </a:rPr>
              <a:t>would</a:t>
            </a:r>
            <a:r>
              <a:rPr lang="it-IT" sz="2000" b="0" i="0" u="none" strike="noStrike" dirty="0">
                <a:effectLst/>
              </a:rPr>
              <a:t> </a:t>
            </a:r>
            <a:r>
              <a:rPr lang="it-IT" sz="2000" b="0" i="0" u="none" strike="noStrike" dirty="0" err="1">
                <a:effectLst/>
              </a:rPr>
              <a:t>not</a:t>
            </a:r>
            <a:r>
              <a:rPr lang="it-IT" sz="2000" b="0" i="0" u="none" strike="noStrike" dirty="0">
                <a:effectLst/>
              </a:rPr>
              <a:t> use </a:t>
            </a:r>
            <a:r>
              <a:rPr lang="it-IT" sz="2000" b="0" i="0" u="none" strike="noStrike" dirty="0" err="1">
                <a:effectLst/>
              </a:rPr>
              <a:t>them</a:t>
            </a:r>
            <a:r>
              <a:rPr lang="it-IT" sz="2000" b="0" i="0" u="none" strike="noStrike" dirty="0">
                <a:effectLst/>
              </a:rPr>
              <a:t> for clustering the countries.</a:t>
            </a:r>
          </a:p>
        </p:txBody>
      </p:sp>
      <p:pic>
        <p:nvPicPr>
          <p:cNvPr id="5" name="Immagine 4" descr="Immagine che contiene testo, schermata, Carattere, numero&#10;&#10;Descrizione generata automaticamente">
            <a:extLst>
              <a:ext uri="{FF2B5EF4-FFF2-40B4-BE49-F238E27FC236}">
                <a16:creationId xmlns:a16="http://schemas.microsoft.com/office/drawing/2014/main" id="{26A906A1-E029-D796-43DA-53EDF743E961}"/>
              </a:ext>
            </a:extLst>
          </p:cNvPr>
          <p:cNvPicPr>
            <a:picLocks noChangeAspect="1"/>
          </p:cNvPicPr>
          <p:nvPr/>
        </p:nvPicPr>
        <p:blipFill>
          <a:blip r:embed="rId3"/>
          <a:stretch>
            <a:fillRect/>
          </a:stretch>
        </p:blipFill>
        <p:spPr>
          <a:xfrm>
            <a:off x="4581727" y="3007383"/>
            <a:ext cx="7229675" cy="1933938"/>
          </a:xfrm>
          <a:prstGeom prst="rect">
            <a:avLst/>
          </a:prstGeom>
        </p:spPr>
      </p:pic>
    </p:spTree>
    <p:extLst>
      <p:ext uri="{BB962C8B-B14F-4D97-AF65-F5344CB8AC3E}">
        <p14:creationId xmlns:p14="http://schemas.microsoft.com/office/powerpoint/2010/main" val="1973208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A062D91-6D01-E9F5-C44B-FECDF21160F1}"/>
              </a:ext>
            </a:extLst>
          </p:cNvPr>
          <p:cNvSpPr>
            <a:spLocks noGrp="1"/>
          </p:cNvSpPr>
          <p:nvPr>
            <p:ph type="title"/>
          </p:nvPr>
        </p:nvSpPr>
        <p:spPr>
          <a:xfrm>
            <a:off x="1136396" y="457201"/>
            <a:ext cx="5814240" cy="1556870"/>
          </a:xfrm>
        </p:spPr>
        <p:txBody>
          <a:bodyPr vert="horz" lIns="91440" tIns="45720" rIns="91440" bIns="45720" rtlCol="0" anchor="b">
            <a:normAutofit/>
          </a:bodyPr>
          <a:lstStyle/>
          <a:p>
            <a:r>
              <a:rPr lang="en-US" sz="4000" dirty="0"/>
              <a:t>K-means</a:t>
            </a:r>
          </a:p>
        </p:txBody>
      </p:sp>
      <p:sp>
        <p:nvSpPr>
          <p:cNvPr id="6" name="CasellaDiTesto 5">
            <a:extLst>
              <a:ext uri="{FF2B5EF4-FFF2-40B4-BE49-F238E27FC236}">
                <a16:creationId xmlns:a16="http://schemas.microsoft.com/office/drawing/2014/main" id="{39DBB999-32AB-0A89-4E4F-A7BD68AD44C6}"/>
              </a:ext>
            </a:extLst>
          </p:cNvPr>
          <p:cNvSpPr txBox="1"/>
          <p:nvPr/>
        </p:nvSpPr>
        <p:spPr>
          <a:xfrm>
            <a:off x="1136396" y="2277036"/>
            <a:ext cx="5814239" cy="1338231"/>
          </a:xfrm>
          <a:prstGeom prst="rect">
            <a:avLst/>
          </a:prstGeom>
        </p:spPr>
        <p:txBody>
          <a:bodyPr vert="horz" lIns="91440" tIns="45720" rIns="91440" bIns="45720" rtlCol="0">
            <a:normAutofit/>
          </a:bodyPr>
          <a:lstStyle/>
          <a:p>
            <a:pPr>
              <a:lnSpc>
                <a:spcPct val="90000"/>
              </a:lnSpc>
              <a:spcAft>
                <a:spcPts val="600"/>
              </a:spcAft>
            </a:pPr>
            <a:r>
              <a:rPr lang="en-US" sz="2000" b="0" i="0" u="none" strike="noStrike" dirty="0">
                <a:effectLst/>
              </a:rPr>
              <a:t>We can see from the plot that silhouette score is highest for k=3. </a:t>
            </a:r>
            <a:r>
              <a:rPr lang="en-US" sz="2000" dirty="0"/>
              <a:t>T</a:t>
            </a:r>
            <a:r>
              <a:rPr lang="en-US" sz="2000" b="0" i="0" u="none" strike="noStrike" dirty="0">
                <a:effectLst/>
              </a:rPr>
              <a:t>hat makes it slightly easy for us and we can start with first understanding these 3 clusters. So, let's take the number of clusters as 3.</a:t>
            </a:r>
          </a:p>
        </p:txBody>
      </p:sp>
      <p:pic>
        <p:nvPicPr>
          <p:cNvPr id="8" name="Immagine 7" descr="Immagine che contiene testo, software, Software multimediale, schermata&#10;&#10;Descrizione generata automaticamente">
            <a:extLst>
              <a:ext uri="{FF2B5EF4-FFF2-40B4-BE49-F238E27FC236}">
                <a16:creationId xmlns:a16="http://schemas.microsoft.com/office/drawing/2014/main" id="{7CA1BB5B-A0D2-9787-1F52-78E1DA6F8538}"/>
              </a:ext>
            </a:extLst>
          </p:cNvPr>
          <p:cNvPicPr>
            <a:picLocks noChangeAspect="1"/>
          </p:cNvPicPr>
          <p:nvPr/>
        </p:nvPicPr>
        <p:blipFill>
          <a:blip r:embed="rId3"/>
          <a:stretch>
            <a:fillRect/>
          </a:stretch>
        </p:blipFill>
        <p:spPr>
          <a:xfrm>
            <a:off x="847931" y="4220555"/>
            <a:ext cx="6434667" cy="1753447"/>
          </a:xfrm>
          <a:prstGeom prst="rect">
            <a:avLst/>
          </a:prstGeom>
        </p:spPr>
      </p:pic>
      <p:pic>
        <p:nvPicPr>
          <p:cNvPr id="5" name="Segnaposto contenuto 4" descr="Immagine che contiene testo, diagramma, linea, Diagramma&#10;&#10;Descrizione generata automaticamente">
            <a:extLst>
              <a:ext uri="{FF2B5EF4-FFF2-40B4-BE49-F238E27FC236}">
                <a16:creationId xmlns:a16="http://schemas.microsoft.com/office/drawing/2014/main" id="{4719E714-0821-33B2-C255-502D27FBCD9B}"/>
              </a:ext>
            </a:extLst>
          </p:cNvPr>
          <p:cNvPicPr>
            <a:picLocks noGrp="1" noChangeAspect="1"/>
          </p:cNvPicPr>
          <p:nvPr>
            <p:ph idx="1"/>
          </p:nvPr>
        </p:nvPicPr>
        <p:blipFill>
          <a:blip r:embed="rId4"/>
          <a:stretch>
            <a:fillRect/>
          </a:stretch>
        </p:blipFill>
        <p:spPr>
          <a:xfrm>
            <a:off x="6950635" y="477147"/>
            <a:ext cx="4558845" cy="2951853"/>
          </a:xfrm>
          <a:prstGeom prst="rect">
            <a:avLst/>
          </a:prstGeom>
        </p:spPr>
      </p:pic>
      <p:sp>
        <p:nvSpPr>
          <p:cNvPr id="15" name="Rectangle 14">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040D6A49-FF1F-49F7-6489-78EE80E38A8D}"/>
              </a:ext>
            </a:extLst>
          </p:cNvPr>
          <p:cNvSpPr txBox="1"/>
          <p:nvPr/>
        </p:nvSpPr>
        <p:spPr>
          <a:xfrm>
            <a:off x="7467600" y="4219677"/>
            <a:ext cx="4558845" cy="1908215"/>
          </a:xfrm>
          <a:prstGeom prst="rect">
            <a:avLst/>
          </a:prstGeom>
          <a:noFill/>
        </p:spPr>
        <p:txBody>
          <a:bodyPr wrap="square" rtlCol="0">
            <a:spAutoFit/>
          </a:bodyPr>
          <a:lstStyle/>
          <a:p>
            <a:r>
              <a:rPr lang="it-IT" sz="2000" b="0" i="0" u="none" strike="noStrike" dirty="0" err="1">
                <a:effectLst/>
              </a:rPr>
              <a:t>This</a:t>
            </a:r>
            <a:r>
              <a:rPr lang="it-IT" sz="2000" b="0" i="0" u="none" strike="noStrike" dirty="0">
                <a:effectLst/>
              </a:rPr>
              <a:t> looks like a </a:t>
            </a:r>
            <a:r>
              <a:rPr lang="it-IT" sz="2000" b="0" i="0" u="none" strike="noStrike" dirty="0" err="1">
                <a:effectLst/>
              </a:rPr>
              <a:t>very</a:t>
            </a:r>
            <a:r>
              <a:rPr lang="it-IT" sz="2000" b="0" i="0" u="none" strike="noStrike" dirty="0">
                <a:effectLst/>
              </a:rPr>
              <a:t> </a:t>
            </a:r>
            <a:r>
              <a:rPr lang="it-IT" sz="2000" b="0" i="0" u="none" strike="noStrike" dirty="0" err="1">
                <a:effectLst/>
              </a:rPr>
              <a:t>skewed</a:t>
            </a:r>
            <a:r>
              <a:rPr lang="it-IT" sz="2000" b="0" i="0" u="none" strike="noStrike" dirty="0">
                <a:effectLst/>
              </a:rPr>
              <a:t> clustering with a </a:t>
            </a:r>
            <a:r>
              <a:rPr lang="it-IT" sz="2000" b="0" i="0" u="none" strike="noStrike" dirty="0" err="1">
                <a:effectLst/>
              </a:rPr>
              <a:t>very</a:t>
            </a:r>
            <a:r>
              <a:rPr lang="it-IT" sz="2000" b="0" i="0" u="none" strike="noStrike" dirty="0">
                <a:effectLst/>
              </a:rPr>
              <a:t> </a:t>
            </a:r>
            <a:r>
              <a:rPr lang="it-IT" sz="2000" b="0" i="0" u="none" strike="noStrike" dirty="0" err="1">
                <a:effectLst/>
              </a:rPr>
              <a:t>few</a:t>
            </a:r>
            <a:r>
              <a:rPr lang="it-IT" sz="2000" b="0" i="0" u="none" strike="noStrike" dirty="0">
                <a:effectLst/>
              </a:rPr>
              <a:t> </a:t>
            </a:r>
            <a:r>
              <a:rPr lang="it-IT" sz="2000" b="0" i="0" u="none" strike="noStrike" dirty="0" err="1">
                <a:effectLst/>
              </a:rPr>
              <a:t>observations</a:t>
            </a:r>
            <a:r>
              <a:rPr lang="it-IT" sz="2000" b="0" i="0" u="none" strike="noStrike" dirty="0">
                <a:effectLst/>
              </a:rPr>
              <a:t> in one cluster and more </a:t>
            </a:r>
            <a:r>
              <a:rPr lang="it-IT" sz="2000" b="0" i="0" u="none" strike="noStrike" dirty="0" err="1">
                <a:effectLst/>
              </a:rPr>
              <a:t>than</a:t>
            </a:r>
            <a:r>
              <a:rPr lang="it-IT" sz="2000" b="0" i="0" u="none" strike="noStrike" dirty="0">
                <a:effectLst/>
              </a:rPr>
              <a:t> 100 in </a:t>
            </a:r>
            <a:r>
              <a:rPr lang="it-IT" sz="2000" b="0" i="0" u="none" strike="noStrike" dirty="0" err="1">
                <a:effectLst/>
              </a:rPr>
              <a:t>other</a:t>
            </a:r>
            <a:r>
              <a:rPr lang="it-IT" sz="2000" b="0" i="0" u="none" strike="noStrike" dirty="0">
                <a:effectLst/>
              </a:rPr>
              <a:t>. So </a:t>
            </a:r>
            <a:r>
              <a:rPr lang="it-IT" sz="2000" dirty="0" err="1"/>
              <a:t>we’ll</a:t>
            </a:r>
            <a:r>
              <a:rPr lang="it-IT" sz="2000" dirty="0"/>
              <a:t> </a:t>
            </a:r>
            <a:r>
              <a:rPr lang="it-IT" sz="2000" dirty="0" err="1"/>
              <a:t>consider</a:t>
            </a:r>
            <a:r>
              <a:rPr lang="it-IT" sz="2000" dirty="0"/>
              <a:t> K-</a:t>
            </a:r>
            <a:r>
              <a:rPr lang="it-IT" sz="2000" dirty="0" err="1"/>
              <a:t>Medoids</a:t>
            </a:r>
            <a:r>
              <a:rPr lang="it-IT" sz="2000" dirty="0"/>
              <a:t> Clustering, </a:t>
            </a:r>
            <a:r>
              <a:rPr lang="it-IT" sz="2000" dirty="0" err="1"/>
              <a:t>that</a:t>
            </a:r>
            <a:r>
              <a:rPr lang="it-IT" sz="2000" dirty="0"/>
              <a:t> </a:t>
            </a:r>
            <a:r>
              <a:rPr lang="it-IT" sz="2000" dirty="0" err="1"/>
              <a:t>gave</a:t>
            </a:r>
            <a:r>
              <a:rPr lang="it-IT" sz="2000" dirty="0"/>
              <a:t> </a:t>
            </a:r>
            <a:r>
              <a:rPr lang="it-IT" sz="2000" dirty="0" err="1"/>
              <a:t>us</a:t>
            </a:r>
            <a:r>
              <a:rPr lang="it-IT" sz="2000" dirty="0"/>
              <a:t> </a:t>
            </a:r>
            <a:r>
              <a:rPr lang="it-IT" sz="2000" dirty="0" err="1"/>
              <a:t>better</a:t>
            </a:r>
            <a:r>
              <a:rPr lang="it-IT" sz="2000" dirty="0"/>
              <a:t> </a:t>
            </a:r>
            <a:r>
              <a:rPr lang="it-IT" sz="2000" dirty="0" err="1"/>
              <a:t>results</a:t>
            </a:r>
            <a:r>
              <a:rPr lang="it-IT" sz="2000" dirty="0"/>
              <a:t>.</a:t>
            </a:r>
          </a:p>
          <a:p>
            <a:endParaRPr dirty="0"/>
          </a:p>
        </p:txBody>
      </p:sp>
    </p:spTree>
    <p:extLst>
      <p:ext uri="{BB962C8B-B14F-4D97-AF65-F5344CB8AC3E}">
        <p14:creationId xmlns:p14="http://schemas.microsoft.com/office/powerpoint/2010/main" val="267432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E2102B2-CAF6-9BC9-6EA5-8D8A8DA04279}"/>
              </a:ext>
            </a:extLst>
          </p:cNvPr>
          <p:cNvSpPr>
            <a:spLocks noGrp="1"/>
          </p:cNvSpPr>
          <p:nvPr>
            <p:ph type="title"/>
          </p:nvPr>
        </p:nvSpPr>
        <p:spPr>
          <a:xfrm>
            <a:off x="806825" y="457201"/>
            <a:ext cx="2844800" cy="3588870"/>
          </a:xfrm>
        </p:spPr>
        <p:txBody>
          <a:bodyPr vert="horz" lIns="91440" tIns="45720" rIns="91440" bIns="45720" rtlCol="0" anchor="b">
            <a:normAutofit/>
          </a:bodyPr>
          <a:lstStyle/>
          <a:p>
            <a:pPr algn="r"/>
            <a:r>
              <a:rPr lang="en-US" sz="4000">
                <a:solidFill>
                  <a:srgbClr val="FFFFFF"/>
                </a:solidFill>
              </a:rPr>
              <a:t>K-Medoids Clustering</a:t>
            </a:r>
          </a:p>
        </p:txBody>
      </p:sp>
      <p:sp>
        <p:nvSpPr>
          <p:cNvPr id="15" name="CasellaDiTesto 14">
            <a:extLst>
              <a:ext uri="{FF2B5EF4-FFF2-40B4-BE49-F238E27FC236}">
                <a16:creationId xmlns:a16="http://schemas.microsoft.com/office/drawing/2014/main" id="{16800529-2113-3808-E8D4-C6A40B3AFF56}"/>
              </a:ext>
            </a:extLst>
          </p:cNvPr>
          <p:cNvSpPr txBox="1"/>
          <p:nvPr/>
        </p:nvSpPr>
        <p:spPr>
          <a:xfrm>
            <a:off x="4326082" y="304800"/>
            <a:ext cx="2955251" cy="3124200"/>
          </a:xfrm>
          <a:prstGeom prst="rect">
            <a:avLst/>
          </a:prstGeom>
        </p:spPr>
        <p:txBody>
          <a:bodyPr vert="horz" lIns="91440" tIns="45720" rIns="91440" bIns="45720" rtlCol="0" anchor="ctr">
            <a:normAutofit/>
          </a:bodyPr>
          <a:lstStyle/>
          <a:p>
            <a:pPr>
              <a:lnSpc>
                <a:spcPct val="90000"/>
              </a:lnSpc>
              <a:spcAft>
                <a:spcPts val="600"/>
              </a:spcAft>
            </a:pPr>
            <a:r>
              <a:rPr lang="en-US" sz="2000" dirty="0">
                <a:effectLst/>
              </a:rPr>
              <a:t>It looks like Cluster 0 is of very rich countries, Cluster 2 is of very poor and the rest are in Cluster 1, which happens to be the biggest cluster as well. So intuitively this makes sense but let's try to visualize the boxplots.</a:t>
            </a:r>
            <a:br>
              <a:rPr lang="en-US" sz="2000" dirty="0"/>
            </a:br>
            <a:endParaRPr lang="en-US" sz="2000" dirty="0"/>
          </a:p>
        </p:txBody>
      </p:sp>
      <p:pic>
        <p:nvPicPr>
          <p:cNvPr id="14" name="Immagine 13" descr="Immagine che contiene testo, schermata, Carattere, numero&#10;&#10;Descrizione generata automaticamente">
            <a:extLst>
              <a:ext uri="{FF2B5EF4-FFF2-40B4-BE49-F238E27FC236}">
                <a16:creationId xmlns:a16="http://schemas.microsoft.com/office/drawing/2014/main" id="{3F3F0CBD-D861-BAA4-03ED-C36CAC6070FA}"/>
              </a:ext>
            </a:extLst>
          </p:cNvPr>
          <p:cNvPicPr>
            <a:picLocks noChangeAspect="1"/>
          </p:cNvPicPr>
          <p:nvPr/>
        </p:nvPicPr>
        <p:blipFill>
          <a:blip r:embed="rId2"/>
          <a:stretch>
            <a:fillRect/>
          </a:stretch>
        </p:blipFill>
        <p:spPr>
          <a:xfrm>
            <a:off x="4969022" y="3784600"/>
            <a:ext cx="6370292" cy="2452561"/>
          </a:xfrm>
          <a:prstGeom prst="rect">
            <a:avLst/>
          </a:prstGeom>
        </p:spPr>
      </p:pic>
      <p:pic>
        <p:nvPicPr>
          <p:cNvPr id="12" name="Segnaposto contenuto 11" descr="Immagine che contiene testo, schermata, software, Carattere&#10;&#10;Descrizione generata automaticamente">
            <a:extLst>
              <a:ext uri="{FF2B5EF4-FFF2-40B4-BE49-F238E27FC236}">
                <a16:creationId xmlns:a16="http://schemas.microsoft.com/office/drawing/2014/main" id="{385053DF-8C9B-CFAC-9C0B-D8AB9DA6457B}"/>
              </a:ext>
            </a:extLst>
          </p:cNvPr>
          <p:cNvPicPr>
            <a:picLocks noGrp="1" noChangeAspect="1"/>
          </p:cNvPicPr>
          <p:nvPr>
            <p:ph idx="1"/>
          </p:nvPr>
        </p:nvPicPr>
        <p:blipFill>
          <a:blip r:embed="rId3"/>
          <a:stretch>
            <a:fillRect/>
          </a:stretch>
        </p:blipFill>
        <p:spPr>
          <a:xfrm>
            <a:off x="7578049" y="798640"/>
            <a:ext cx="4441262" cy="2187320"/>
          </a:xfrm>
          <a:prstGeom prst="rect">
            <a:avLst/>
          </a:prstGeom>
        </p:spPr>
      </p:pic>
    </p:spTree>
    <p:extLst>
      <p:ext uri="{BB962C8B-B14F-4D97-AF65-F5344CB8AC3E}">
        <p14:creationId xmlns:p14="http://schemas.microsoft.com/office/powerpoint/2010/main" val="1941244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CFB671B8-9264-D67D-BFBE-74B010E72D6A}"/>
              </a:ext>
            </a:extLst>
          </p:cNvPr>
          <p:cNvSpPr txBox="1"/>
          <p:nvPr/>
        </p:nvSpPr>
        <p:spPr>
          <a:xfrm>
            <a:off x="2448730" y="1102406"/>
            <a:ext cx="2944537" cy="4653187"/>
          </a:xfrm>
          <a:prstGeom prst="rect">
            <a:avLst/>
          </a:prstGeom>
        </p:spPr>
        <p:txBody>
          <a:bodyPr vert="horz" lIns="91440" tIns="45720" rIns="91440" bIns="45720" rtlCol="0">
            <a:normAutofit/>
          </a:bodyPr>
          <a:lstStyle/>
          <a:p>
            <a:pPr>
              <a:lnSpc>
                <a:spcPct val="90000"/>
              </a:lnSpc>
              <a:spcAft>
                <a:spcPts val="600"/>
              </a:spcAft>
            </a:pPr>
            <a:r>
              <a:rPr lang="en-US" sz="2000" b="0" i="0" u="none" strike="noStrike" dirty="0">
                <a:effectLst/>
              </a:rPr>
              <a:t>Cluster 2 countries have the highest average child mortality rate, trade deficit, inflation rate and least average GDP and net income per person. But the large range of values for different variables implies it contains variety of countries from </a:t>
            </a:r>
            <a:r>
              <a:rPr lang="en-US" sz="2000" b="1" i="0" u="none" strike="noStrike" dirty="0">
                <a:effectLst/>
              </a:rPr>
              <a:t>underdeveloped to developing</a:t>
            </a:r>
            <a:r>
              <a:rPr lang="en-US" sz="2000" b="0" i="0" u="none" strike="noStrike" dirty="0">
                <a:effectLst/>
              </a:rPr>
              <a:t>. For example, Afghanistan, Bangladesh, Botswana.</a:t>
            </a:r>
          </a:p>
          <a:p>
            <a:pPr indent="-228600">
              <a:lnSpc>
                <a:spcPct val="90000"/>
              </a:lnSpc>
              <a:spcAft>
                <a:spcPts val="600"/>
              </a:spcAft>
              <a:buFont typeface="Arial" panose="020B0604020202020204" pitchFamily="34" charset="0"/>
              <a:buChar char="•"/>
            </a:pPr>
            <a:endParaRPr lang="en-US" sz="2000" dirty="0"/>
          </a:p>
        </p:txBody>
      </p:sp>
      <p:pic>
        <p:nvPicPr>
          <p:cNvPr id="12" name="Immagine 11" descr="Immagine che contiene diagramma, Rettangolo, schermata, linea&#10;&#10;Descrizione generata automaticamente">
            <a:extLst>
              <a:ext uri="{FF2B5EF4-FFF2-40B4-BE49-F238E27FC236}">
                <a16:creationId xmlns:a16="http://schemas.microsoft.com/office/drawing/2014/main" id="{CD9050BB-DD7C-4812-88DD-8E2E419C730B}"/>
              </a:ext>
            </a:extLst>
          </p:cNvPr>
          <p:cNvPicPr>
            <a:picLocks noChangeAspect="1"/>
          </p:cNvPicPr>
          <p:nvPr/>
        </p:nvPicPr>
        <p:blipFill>
          <a:blip r:embed="rId2"/>
          <a:stretch>
            <a:fillRect/>
          </a:stretch>
        </p:blipFill>
        <p:spPr>
          <a:xfrm>
            <a:off x="6096000" y="107348"/>
            <a:ext cx="4527636" cy="3044835"/>
          </a:xfrm>
          <a:prstGeom prst="rect">
            <a:avLst/>
          </a:prstGeom>
        </p:spPr>
      </p:pic>
      <p:pic>
        <p:nvPicPr>
          <p:cNvPr id="10" name="Segnaposto contenuto 9" descr="Immagine che contiene diagramma, Rettangolo, linea, schermata&#10;&#10;Descrizione generata automaticamente">
            <a:extLst>
              <a:ext uri="{FF2B5EF4-FFF2-40B4-BE49-F238E27FC236}">
                <a16:creationId xmlns:a16="http://schemas.microsoft.com/office/drawing/2014/main" id="{F4E1402D-ADC0-6B7F-8E5E-B0CAA88E33B7}"/>
              </a:ext>
            </a:extLst>
          </p:cNvPr>
          <p:cNvPicPr>
            <a:picLocks noGrp="1" noChangeAspect="1"/>
          </p:cNvPicPr>
          <p:nvPr>
            <p:ph idx="1"/>
          </p:nvPr>
        </p:nvPicPr>
        <p:blipFill>
          <a:blip r:embed="rId3"/>
          <a:stretch>
            <a:fillRect/>
          </a:stretch>
        </p:blipFill>
        <p:spPr>
          <a:xfrm>
            <a:off x="6096000" y="3152183"/>
            <a:ext cx="4527636" cy="3146708"/>
          </a:xfrm>
          <a:prstGeom prst="rect">
            <a:avLst/>
          </a:prstGeom>
        </p:spPr>
      </p:pic>
      <p:sp>
        <p:nvSpPr>
          <p:cNvPr id="34" name="Rectangle 33">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36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3033B069-3004-69E5-8475-9126FE63387E}"/>
              </a:ext>
            </a:extLst>
          </p:cNvPr>
          <p:cNvPicPr>
            <a:picLocks noChangeAspect="1"/>
          </p:cNvPicPr>
          <p:nvPr/>
        </p:nvPicPr>
        <p:blipFill>
          <a:blip r:embed="rId2"/>
          <a:stretch>
            <a:fillRect/>
          </a:stretch>
        </p:blipFill>
        <p:spPr>
          <a:xfrm>
            <a:off x="648481" y="2221314"/>
            <a:ext cx="3517119" cy="2409225"/>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C6ED841B-BC96-5935-FD5E-EE58F69701F0}"/>
              </a:ext>
            </a:extLst>
          </p:cNvPr>
          <p:cNvPicPr>
            <a:picLocks noChangeAspect="1"/>
          </p:cNvPicPr>
          <p:nvPr/>
        </p:nvPicPr>
        <p:blipFill>
          <a:blip r:embed="rId3"/>
          <a:stretch>
            <a:fillRect/>
          </a:stretch>
        </p:blipFill>
        <p:spPr>
          <a:xfrm>
            <a:off x="4228382" y="2221314"/>
            <a:ext cx="3735235" cy="2409225"/>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B9AF5967-50AD-48DE-C03C-2A0EAF69580C}"/>
              </a:ext>
            </a:extLst>
          </p:cNvPr>
          <p:cNvPicPr>
            <a:picLocks noChangeAspect="1"/>
          </p:cNvPicPr>
          <p:nvPr/>
        </p:nvPicPr>
        <p:blipFill>
          <a:blip r:embed="rId4"/>
          <a:stretch>
            <a:fillRect/>
          </a:stretch>
        </p:blipFill>
        <p:spPr>
          <a:xfrm>
            <a:off x="8026398" y="2224387"/>
            <a:ext cx="3517118" cy="2409225"/>
          </a:xfrm>
          <a:prstGeom prst="rect">
            <a:avLst/>
          </a:prstGeom>
        </p:spPr>
      </p:pic>
    </p:spTree>
    <p:extLst>
      <p:ext uri="{BB962C8B-B14F-4D97-AF65-F5344CB8AC3E}">
        <p14:creationId xmlns:p14="http://schemas.microsoft.com/office/powerpoint/2010/main" val="65087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F0A771D-8E70-2E73-530E-FAEA2CEB9520}"/>
              </a:ext>
            </a:extLst>
          </p:cNvPr>
          <p:cNvSpPr>
            <a:spLocks noGrp="1"/>
          </p:cNvSpPr>
          <p:nvPr>
            <p:ph type="title"/>
          </p:nvPr>
        </p:nvSpPr>
        <p:spPr>
          <a:xfrm>
            <a:off x="761800" y="762001"/>
            <a:ext cx="5334197" cy="1708242"/>
          </a:xfrm>
        </p:spPr>
        <p:txBody>
          <a:bodyPr anchor="ctr">
            <a:normAutofit/>
          </a:bodyPr>
          <a:lstStyle/>
          <a:p>
            <a:r>
              <a:rPr lang="it-IT" sz="4000"/>
              <a:t>Additional material</a:t>
            </a:r>
          </a:p>
        </p:txBody>
      </p:sp>
      <p:sp>
        <p:nvSpPr>
          <p:cNvPr id="3" name="Segnaposto contenuto 2">
            <a:extLst>
              <a:ext uri="{FF2B5EF4-FFF2-40B4-BE49-F238E27FC236}">
                <a16:creationId xmlns:a16="http://schemas.microsoft.com/office/drawing/2014/main" id="{01960F33-9BB4-6915-5E8B-7B77C1413FB4}"/>
              </a:ext>
            </a:extLst>
          </p:cNvPr>
          <p:cNvSpPr>
            <a:spLocks noGrp="1"/>
          </p:cNvSpPr>
          <p:nvPr>
            <p:ph idx="1"/>
          </p:nvPr>
        </p:nvSpPr>
        <p:spPr>
          <a:xfrm>
            <a:off x="761800" y="2470244"/>
            <a:ext cx="5334197" cy="3769835"/>
          </a:xfrm>
        </p:spPr>
        <p:txBody>
          <a:bodyPr anchor="ctr">
            <a:normAutofit/>
          </a:bodyPr>
          <a:lstStyle/>
          <a:p>
            <a:pPr marL="0" indent="0">
              <a:buNone/>
            </a:pPr>
            <a:r>
              <a:rPr lang="it-IT" sz="2400" dirty="0" err="1"/>
              <a:t>We</a:t>
            </a:r>
            <a:r>
              <a:rPr lang="it-IT" sz="2400" dirty="0"/>
              <a:t> </a:t>
            </a:r>
            <a:r>
              <a:rPr lang="it-IT" sz="2400" dirty="0" err="1"/>
              <a:t>will</a:t>
            </a:r>
            <a:r>
              <a:rPr lang="it-IT" sz="2400" dirty="0"/>
              <a:t> </a:t>
            </a:r>
            <a:r>
              <a:rPr lang="it-IT" sz="2400" dirty="0" err="1"/>
              <a:t>now</a:t>
            </a:r>
            <a:r>
              <a:rPr lang="it-IT" sz="2400" dirty="0"/>
              <a:t> </a:t>
            </a:r>
            <a:r>
              <a:rPr lang="it-IT" sz="2400" dirty="0" err="1"/>
              <a:t>see</a:t>
            </a:r>
            <a:r>
              <a:rPr lang="it-IT" sz="2400" dirty="0"/>
              <a:t> some more </a:t>
            </a:r>
            <a:r>
              <a:rPr lang="it-IT" sz="2400" dirty="0" err="1"/>
              <a:t>graphs</a:t>
            </a:r>
            <a:r>
              <a:rPr lang="it-IT" sz="2400" dirty="0"/>
              <a:t> </a:t>
            </a:r>
            <a:r>
              <a:rPr lang="it-IT" sz="2400" dirty="0" err="1"/>
              <a:t>that</a:t>
            </a:r>
            <a:r>
              <a:rPr lang="it-IT" sz="2400" dirty="0"/>
              <a:t> </a:t>
            </a:r>
            <a:r>
              <a:rPr lang="it-IT" sz="2400" dirty="0" err="1"/>
              <a:t>we</a:t>
            </a:r>
            <a:r>
              <a:rPr lang="it-IT" sz="2400" dirty="0"/>
              <a:t> made </a:t>
            </a:r>
            <a:r>
              <a:rPr lang="it-IT" sz="2400" dirty="0" err="1"/>
              <a:t>using</a:t>
            </a:r>
            <a:r>
              <a:rPr lang="it-IT" sz="2400" dirty="0"/>
              <a:t> </a:t>
            </a:r>
            <a:r>
              <a:rPr lang="it-IT" sz="2400" dirty="0" err="1"/>
              <a:t>different</a:t>
            </a:r>
            <a:r>
              <a:rPr lang="it-IT" sz="2400" dirty="0"/>
              <a:t> </a:t>
            </a:r>
            <a:r>
              <a:rPr lang="it-IT" sz="2400" dirty="0" err="1"/>
              <a:t>algorithms</a:t>
            </a:r>
            <a:r>
              <a:rPr lang="it-IT" sz="2400" dirty="0"/>
              <a:t>, </a:t>
            </a:r>
            <a:r>
              <a:rPr lang="it-IT" sz="2400" dirty="0" err="1"/>
              <a:t>that</a:t>
            </a:r>
            <a:r>
              <a:rPr lang="it-IT" sz="2400" dirty="0"/>
              <a:t> </a:t>
            </a:r>
            <a:r>
              <a:rPr lang="it-IT" sz="2400" dirty="0" err="1"/>
              <a:t>helped</a:t>
            </a:r>
            <a:r>
              <a:rPr lang="it-IT" sz="2400" dirty="0"/>
              <a:t> </a:t>
            </a:r>
            <a:r>
              <a:rPr lang="it-IT" sz="2400" dirty="0" err="1"/>
              <a:t>us</a:t>
            </a:r>
            <a:r>
              <a:rPr lang="it-IT" sz="2400" dirty="0"/>
              <a:t> </a:t>
            </a:r>
            <a:r>
              <a:rPr lang="it-IT" sz="2400" dirty="0" err="1"/>
              <a:t>analyzing</a:t>
            </a:r>
            <a:r>
              <a:rPr lang="it-IT" sz="2400" dirty="0"/>
              <a:t> </a:t>
            </a:r>
            <a:r>
              <a:rPr lang="it-IT" sz="2400" dirty="0" err="1"/>
              <a:t>better</a:t>
            </a:r>
            <a:r>
              <a:rPr lang="it-IT" sz="2400" dirty="0"/>
              <a:t> </a:t>
            </a:r>
            <a:r>
              <a:rPr lang="it-IT" sz="2400" dirty="0" err="1"/>
              <a:t>this</a:t>
            </a:r>
            <a:r>
              <a:rPr lang="it-IT" sz="2400" dirty="0"/>
              <a:t> dataset, and </a:t>
            </a:r>
            <a:r>
              <a:rPr lang="it-IT" sz="2400" dirty="0" err="1"/>
              <a:t>get</a:t>
            </a:r>
            <a:r>
              <a:rPr lang="it-IT" sz="2400" dirty="0"/>
              <a:t> </a:t>
            </a:r>
            <a:r>
              <a:rPr lang="it-IT" sz="2400" dirty="0" err="1"/>
              <a:t>better</a:t>
            </a:r>
            <a:r>
              <a:rPr lang="it-IT" sz="2400" dirty="0"/>
              <a:t> insights</a:t>
            </a:r>
          </a:p>
        </p:txBody>
      </p:sp>
      <p:pic>
        <p:nvPicPr>
          <p:cNvPr id="5" name="Picture 4" descr="Financial graphs on a dark display">
            <a:extLst>
              <a:ext uri="{FF2B5EF4-FFF2-40B4-BE49-F238E27FC236}">
                <a16:creationId xmlns:a16="http://schemas.microsoft.com/office/drawing/2014/main" id="{8629C0D9-033C-FC89-49DF-EF3F4F5F31CC}"/>
              </a:ext>
            </a:extLst>
          </p:cNvPr>
          <p:cNvPicPr>
            <a:picLocks noChangeAspect="1"/>
          </p:cNvPicPr>
          <p:nvPr/>
        </p:nvPicPr>
        <p:blipFill rotWithShape="1">
          <a:blip r:embed="rId2"/>
          <a:srcRect l="22827" r="28637"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741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contenuto 4">
            <a:extLst>
              <a:ext uri="{FF2B5EF4-FFF2-40B4-BE49-F238E27FC236}">
                <a16:creationId xmlns:a16="http://schemas.microsoft.com/office/drawing/2014/main" id="{5CBA277D-3F80-6A99-277A-0C800D4FA692}"/>
              </a:ext>
            </a:extLst>
          </p:cNvPr>
          <p:cNvSpPr>
            <a:spLocks noGrp="1"/>
          </p:cNvSpPr>
          <p:nvPr>
            <p:ph idx="1"/>
          </p:nvPr>
        </p:nvSpPr>
        <p:spPr>
          <a:xfrm>
            <a:off x="1312009" y="2350242"/>
            <a:ext cx="3578968" cy="2157489"/>
          </a:xfrm>
        </p:spPr>
        <p:txBody>
          <a:bodyPr anchor="t">
            <a:normAutofit/>
          </a:bodyPr>
          <a:lstStyle/>
          <a:p>
            <a:pPr marL="0" indent="0">
              <a:buNone/>
            </a:pPr>
            <a:r>
              <a:rPr lang="it-IT" sz="2000" dirty="0"/>
              <a:t>First of </a:t>
            </a:r>
            <a:r>
              <a:rPr lang="it-IT" sz="2000" dirty="0" err="1"/>
              <a:t>all</a:t>
            </a:r>
            <a:r>
              <a:rPr lang="it-IT" sz="2000" dirty="0"/>
              <a:t>, </a:t>
            </a:r>
            <a:r>
              <a:rPr lang="it-IT" sz="2000" dirty="0" err="1"/>
              <a:t>w</a:t>
            </a:r>
            <a:r>
              <a:rPr lang="it-IT" sz="2000" b="0" i="0" u="none" strike="noStrike" dirty="0" err="1">
                <a:effectLst/>
              </a:rPr>
              <a:t>e</a:t>
            </a:r>
            <a:r>
              <a:rPr lang="it-IT" sz="2000" b="0" i="0" u="none" strike="noStrike" dirty="0">
                <a:effectLst/>
              </a:rPr>
              <a:t> </a:t>
            </a:r>
            <a:r>
              <a:rPr lang="it-IT" sz="2000" b="0" i="0" u="none" strike="noStrike" dirty="0" err="1">
                <a:effectLst/>
              </a:rPr>
              <a:t>found</a:t>
            </a:r>
            <a:r>
              <a:rPr lang="it-IT" sz="2000" b="0" i="0" u="none" strike="noStrike" dirty="0">
                <a:effectLst/>
              </a:rPr>
              <a:t> an </a:t>
            </a:r>
            <a:r>
              <a:rPr lang="it-IT" sz="2000" b="0" i="0" u="none" strike="noStrike" dirty="0" err="1">
                <a:effectLst/>
              </a:rPr>
              <a:t>elbow</a:t>
            </a:r>
            <a:r>
              <a:rPr lang="it-IT" sz="2000" b="0" i="0" u="none" strike="noStrike" dirty="0">
                <a:effectLst/>
              </a:rPr>
              <a:t> in </a:t>
            </a:r>
            <a:r>
              <a:rPr lang="it-IT" sz="2000" b="0" i="0" u="none" strike="noStrike" dirty="0" err="1">
                <a:effectLst/>
              </a:rPr>
              <a:t>terms</a:t>
            </a:r>
            <a:r>
              <a:rPr lang="it-IT" sz="2000" b="0" i="0" u="none" strike="noStrike" dirty="0">
                <a:effectLst/>
              </a:rPr>
              <a:t> of </a:t>
            </a:r>
            <a:r>
              <a:rPr lang="it-IT" sz="2000" b="0" i="0" u="none" strike="noStrike" dirty="0" err="1">
                <a:effectLst/>
              </a:rPr>
              <a:t>explained</a:t>
            </a:r>
            <a:r>
              <a:rPr lang="it-IT" sz="2000" b="0" i="0" u="none" strike="noStrike" dirty="0">
                <a:effectLst/>
              </a:rPr>
              <a:t> </a:t>
            </a:r>
            <a:r>
              <a:rPr lang="it-IT" sz="2000" b="0" i="0" u="none" strike="noStrike" dirty="0" err="1">
                <a:effectLst/>
              </a:rPr>
              <a:t>variance</a:t>
            </a:r>
            <a:r>
              <a:rPr lang="it-IT" sz="2000" b="0" i="0" u="none" strike="noStrike" dirty="0">
                <a:effectLst/>
              </a:rPr>
              <a:t> of </a:t>
            </a:r>
            <a:r>
              <a:rPr lang="it-IT" sz="2000" b="0" i="0" u="none" strike="noStrike" dirty="0" err="1">
                <a:effectLst/>
              </a:rPr>
              <a:t>around</a:t>
            </a:r>
            <a:r>
              <a:rPr lang="it-IT" sz="2000" b="0" i="0" u="none" strike="noStrike" dirty="0">
                <a:effectLst/>
              </a:rPr>
              <a:t> 5 </a:t>
            </a:r>
            <a:r>
              <a:rPr lang="it-IT" sz="2000" b="0" i="0" u="none" strike="noStrike" dirty="0" err="1">
                <a:effectLst/>
              </a:rPr>
              <a:t>dimensions</a:t>
            </a:r>
            <a:r>
              <a:rPr lang="it-IT" sz="2000" b="0" i="0" u="none" strike="noStrike" dirty="0">
                <a:effectLst/>
              </a:rPr>
              <a:t>.</a:t>
            </a:r>
          </a:p>
          <a:p>
            <a:pPr marL="0" indent="0">
              <a:buNone/>
            </a:pPr>
            <a:r>
              <a:rPr lang="it-IT" sz="2000" dirty="0" err="1"/>
              <a:t>This</a:t>
            </a:r>
            <a:r>
              <a:rPr lang="it-IT" sz="2000" dirty="0"/>
              <a:t> </a:t>
            </a:r>
            <a:r>
              <a:rPr lang="it-IT" sz="2000" dirty="0" err="1"/>
              <a:t>means</a:t>
            </a:r>
            <a:r>
              <a:rPr lang="it-IT" sz="2000" dirty="0"/>
              <a:t> </a:t>
            </a:r>
            <a:r>
              <a:rPr lang="it-IT" sz="2000" dirty="0" err="1"/>
              <a:t>that</a:t>
            </a:r>
            <a:r>
              <a:rPr lang="it-IT" sz="2000" dirty="0"/>
              <a:t> the first 4/5 </a:t>
            </a:r>
            <a:r>
              <a:rPr lang="it-IT" sz="2000" dirty="0" err="1"/>
              <a:t>dimensions</a:t>
            </a:r>
            <a:r>
              <a:rPr lang="it-IT" sz="2000" dirty="0"/>
              <a:t> in </a:t>
            </a:r>
            <a:r>
              <a:rPr lang="it-IT" sz="2000" dirty="0" err="1"/>
              <a:t>our</a:t>
            </a:r>
            <a:r>
              <a:rPr lang="it-IT" sz="2000" dirty="0"/>
              <a:t> data </a:t>
            </a:r>
            <a:r>
              <a:rPr lang="it-IT" sz="2000" b="0" i="0" u="none" strike="noStrike" dirty="0" err="1">
                <a:effectLst/>
              </a:rPr>
              <a:t>capture</a:t>
            </a:r>
            <a:r>
              <a:rPr lang="it-IT" sz="2000" b="0" i="0" u="none" strike="noStrike" dirty="0">
                <a:effectLst/>
              </a:rPr>
              <a:t> a </a:t>
            </a:r>
            <a:r>
              <a:rPr lang="it-IT" sz="2000" b="0" i="0" u="none" strike="noStrike" dirty="0" err="1">
                <a:effectLst/>
              </a:rPr>
              <a:t>significant</a:t>
            </a:r>
            <a:r>
              <a:rPr lang="it-IT" sz="2000" b="0" i="0" u="none" strike="noStrike" dirty="0">
                <a:effectLst/>
              </a:rPr>
              <a:t> </a:t>
            </a:r>
            <a:r>
              <a:rPr lang="it-IT" sz="2000" b="0" i="0" u="none" strike="noStrike" dirty="0" err="1">
                <a:effectLst/>
              </a:rPr>
              <a:t>portion</a:t>
            </a:r>
            <a:r>
              <a:rPr lang="it-IT" sz="2000" b="0" i="0" u="none" strike="noStrike" dirty="0">
                <a:effectLst/>
              </a:rPr>
              <a:t> of the </a:t>
            </a:r>
            <a:r>
              <a:rPr lang="it-IT" sz="2000" b="0" i="0" u="none" strike="noStrike" dirty="0" err="1">
                <a:effectLst/>
              </a:rPr>
              <a:t>total</a:t>
            </a:r>
            <a:r>
              <a:rPr lang="it-IT" sz="2000" b="0" i="0" u="none" strike="noStrike" dirty="0">
                <a:effectLst/>
              </a:rPr>
              <a:t> </a:t>
            </a:r>
            <a:r>
              <a:rPr lang="it-IT" sz="2000" b="0" i="0" u="none" strike="noStrike" dirty="0" err="1">
                <a:effectLst/>
              </a:rPr>
              <a:t>variance</a:t>
            </a:r>
            <a:r>
              <a:rPr lang="it-IT" sz="2000" b="0" i="0" u="none" strike="noStrike" dirty="0">
                <a:effectLst/>
              </a:rPr>
              <a:t>.</a:t>
            </a:r>
            <a:endParaRPr lang="it-IT" sz="2000"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magine 2" descr="Immagine che contiene testo, linea, diagramma, Diagramma&#10;&#10;Descrizione generata automaticamente">
            <a:extLst>
              <a:ext uri="{FF2B5EF4-FFF2-40B4-BE49-F238E27FC236}">
                <a16:creationId xmlns:a16="http://schemas.microsoft.com/office/drawing/2014/main" id="{70B089AB-3AF2-7972-4449-B310AD8E1D2F}"/>
              </a:ext>
            </a:extLst>
          </p:cNvPr>
          <p:cNvPicPr>
            <a:picLocks noChangeAspect="1"/>
          </p:cNvPicPr>
          <p:nvPr/>
        </p:nvPicPr>
        <p:blipFill>
          <a:blip r:embed="rId2"/>
          <a:stretch>
            <a:fillRect/>
          </a:stretch>
        </p:blipFill>
        <p:spPr>
          <a:xfrm>
            <a:off x="5553685" y="422982"/>
            <a:ext cx="4719429" cy="6012011"/>
          </a:xfrm>
          <a:prstGeom prst="rect">
            <a:avLst/>
          </a:prstGeom>
        </p:spPr>
      </p:pic>
    </p:spTree>
    <p:extLst>
      <p:ext uri="{BB962C8B-B14F-4D97-AF65-F5344CB8AC3E}">
        <p14:creationId xmlns:p14="http://schemas.microsoft.com/office/powerpoint/2010/main" val="72577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67F3597C-3E6E-06F8-A40D-0D00DA55242B}"/>
              </a:ext>
            </a:extLst>
          </p:cNvPr>
          <p:cNvPicPr>
            <a:picLocks noChangeAspect="1"/>
          </p:cNvPicPr>
          <p:nvPr/>
        </p:nvPicPr>
        <p:blipFill rotWithShape="1">
          <a:blip r:embed="rId2"/>
          <a:srcRect l="45839" r="2" b="2"/>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F788DB6-5C7E-C89F-82E5-C044119213DD}"/>
              </a:ext>
            </a:extLst>
          </p:cNvPr>
          <p:cNvSpPr>
            <a:spLocks noGrp="1"/>
          </p:cNvSpPr>
          <p:nvPr>
            <p:ph type="title"/>
          </p:nvPr>
        </p:nvSpPr>
        <p:spPr>
          <a:xfrm>
            <a:off x="761801" y="328512"/>
            <a:ext cx="4778387" cy="1628970"/>
          </a:xfrm>
        </p:spPr>
        <p:txBody>
          <a:bodyPr anchor="ctr">
            <a:normAutofit/>
          </a:bodyPr>
          <a:lstStyle/>
          <a:p>
            <a:r>
              <a:rPr lang="it-IT" sz="4000"/>
              <a:t>Research Question and Stakeholder</a:t>
            </a:r>
          </a:p>
        </p:txBody>
      </p:sp>
      <p:sp>
        <p:nvSpPr>
          <p:cNvPr id="3" name="Segnaposto contenuto 2">
            <a:extLst>
              <a:ext uri="{FF2B5EF4-FFF2-40B4-BE49-F238E27FC236}">
                <a16:creationId xmlns:a16="http://schemas.microsoft.com/office/drawing/2014/main" id="{166F4F09-002B-FD51-BF10-737D2F89629D}"/>
              </a:ext>
            </a:extLst>
          </p:cNvPr>
          <p:cNvSpPr>
            <a:spLocks noGrp="1"/>
          </p:cNvSpPr>
          <p:nvPr>
            <p:ph idx="1"/>
          </p:nvPr>
        </p:nvSpPr>
        <p:spPr>
          <a:xfrm>
            <a:off x="761801" y="2884929"/>
            <a:ext cx="4659756" cy="3374137"/>
          </a:xfrm>
        </p:spPr>
        <p:txBody>
          <a:bodyPr anchor="ctr">
            <a:normAutofit/>
          </a:bodyPr>
          <a:lstStyle/>
          <a:p>
            <a:pPr marL="0" indent="0">
              <a:buNone/>
            </a:pPr>
            <a:r>
              <a:rPr lang="it-IT" sz="2000" dirty="0" err="1"/>
              <a:t>We</a:t>
            </a:r>
            <a:r>
              <a:rPr lang="it-IT" sz="2000" dirty="0"/>
              <a:t> are a </a:t>
            </a:r>
            <a:r>
              <a:rPr lang="it-IT" sz="2000" dirty="0" err="1"/>
              <a:t>statistical</a:t>
            </a:r>
            <a:r>
              <a:rPr lang="it-IT" sz="2000" dirty="0"/>
              <a:t> </a:t>
            </a:r>
            <a:r>
              <a:rPr lang="it-IT" sz="2000" dirty="0" err="1"/>
              <a:t>observatory</a:t>
            </a:r>
            <a:r>
              <a:rPr lang="it-IT" sz="2000" dirty="0"/>
              <a:t> </a:t>
            </a:r>
            <a:r>
              <a:rPr lang="it-IT" sz="2000" dirty="0" err="1"/>
              <a:t>that</a:t>
            </a:r>
            <a:r>
              <a:rPr lang="it-IT" sz="2000" dirty="0"/>
              <a:t> </a:t>
            </a:r>
            <a:r>
              <a:rPr lang="it-IT" sz="2000" dirty="0" err="1"/>
              <a:t>was</a:t>
            </a:r>
            <a:r>
              <a:rPr lang="it-IT" sz="2000" dirty="0"/>
              <a:t> </a:t>
            </a:r>
            <a:r>
              <a:rPr lang="it-IT" sz="2000" dirty="0" err="1"/>
              <a:t>asked</a:t>
            </a:r>
            <a:r>
              <a:rPr lang="it-IT" sz="2000" dirty="0"/>
              <a:t> by a </a:t>
            </a:r>
            <a:r>
              <a:rPr lang="it-IT" sz="2000" dirty="0" err="1"/>
              <a:t>humanitarian</a:t>
            </a:r>
            <a:r>
              <a:rPr lang="it-IT" sz="2000" dirty="0"/>
              <a:t> </a:t>
            </a:r>
            <a:r>
              <a:rPr lang="it-IT" sz="2000" dirty="0" err="1"/>
              <a:t>organization</a:t>
            </a:r>
            <a:r>
              <a:rPr lang="it-IT" sz="2000" dirty="0"/>
              <a:t> to </a:t>
            </a:r>
            <a:r>
              <a:rPr lang="it-IT" sz="2000" dirty="0" err="1"/>
              <a:t>perform</a:t>
            </a:r>
            <a:r>
              <a:rPr lang="it-IT" sz="2000" dirty="0"/>
              <a:t> some </a:t>
            </a:r>
            <a:r>
              <a:rPr lang="it-IT" sz="2000" dirty="0" err="1"/>
              <a:t>analysis</a:t>
            </a:r>
            <a:r>
              <a:rPr lang="it-IT" sz="2000" dirty="0"/>
              <a:t> on </a:t>
            </a:r>
            <a:r>
              <a:rPr lang="it-IT" sz="2000" dirty="0" err="1"/>
              <a:t>socio-economical</a:t>
            </a:r>
            <a:r>
              <a:rPr lang="it-IT" sz="2000" dirty="0"/>
              <a:t> data from </a:t>
            </a:r>
            <a:r>
              <a:rPr lang="it-IT" sz="2000" dirty="0" err="1"/>
              <a:t>different</a:t>
            </a:r>
            <a:r>
              <a:rPr lang="it-IT" sz="2000" dirty="0"/>
              <a:t> countries, in order to showcase the </a:t>
            </a:r>
            <a:r>
              <a:rPr lang="it-IT" sz="2000" dirty="0" err="1"/>
              <a:t>characteristics</a:t>
            </a:r>
            <a:r>
              <a:rPr lang="it-IT" sz="2000" dirty="0"/>
              <a:t> of </a:t>
            </a:r>
            <a:r>
              <a:rPr lang="it-IT" sz="2000" dirty="0" err="1"/>
              <a:t>each</a:t>
            </a:r>
            <a:r>
              <a:rPr lang="it-IT" sz="2000" dirty="0"/>
              <a:t> country. </a:t>
            </a:r>
            <a:r>
              <a:rPr lang="it-IT" sz="2000" dirty="0" err="1"/>
              <a:t>Based</a:t>
            </a:r>
            <a:r>
              <a:rPr lang="it-IT" sz="2000" dirty="0"/>
              <a:t> on </a:t>
            </a:r>
            <a:r>
              <a:rPr lang="it-IT" sz="2000" dirty="0" err="1"/>
              <a:t>our</a:t>
            </a:r>
            <a:r>
              <a:rPr lang="it-IT" sz="2000" dirty="0"/>
              <a:t> </a:t>
            </a:r>
            <a:r>
              <a:rPr lang="it-IT" sz="2000" dirty="0" err="1"/>
              <a:t>results</a:t>
            </a:r>
            <a:r>
              <a:rPr lang="it-IT" sz="2000" dirty="0"/>
              <a:t> </a:t>
            </a:r>
            <a:r>
              <a:rPr lang="it-IT" sz="2000" dirty="0" err="1"/>
              <a:t>they</a:t>
            </a:r>
            <a:r>
              <a:rPr lang="it-IT" sz="2000" dirty="0"/>
              <a:t> </a:t>
            </a:r>
            <a:r>
              <a:rPr lang="it-IT" sz="2000" dirty="0" err="1"/>
              <a:t>will</a:t>
            </a:r>
            <a:r>
              <a:rPr lang="it-IT" sz="2000" dirty="0"/>
              <a:t> decide to </a:t>
            </a:r>
            <a:r>
              <a:rPr lang="it-IT" sz="2000" dirty="0" err="1"/>
              <a:t>which</a:t>
            </a:r>
            <a:r>
              <a:rPr lang="it-IT" sz="2000" dirty="0"/>
              <a:t> countries </a:t>
            </a:r>
            <a:r>
              <a:rPr lang="it-IT" sz="2000" dirty="0" err="1"/>
              <a:t>they’ll</a:t>
            </a:r>
            <a:r>
              <a:rPr lang="it-IT" sz="2000" dirty="0"/>
              <a:t> </a:t>
            </a:r>
            <a:r>
              <a:rPr lang="it-IT" sz="2000" dirty="0" err="1"/>
              <a:t>bring</a:t>
            </a:r>
            <a:r>
              <a:rPr lang="it-IT" sz="2000" dirty="0"/>
              <a:t> </a:t>
            </a:r>
            <a:r>
              <a:rPr lang="it-IT" sz="2000" dirty="0" err="1"/>
              <a:t>their</a:t>
            </a:r>
            <a:r>
              <a:rPr lang="it-IT" sz="2000" dirty="0"/>
              <a:t> help.</a:t>
            </a:r>
          </a:p>
          <a:p>
            <a:pPr marL="0" indent="0">
              <a:buNone/>
            </a:pPr>
            <a:r>
              <a:rPr lang="it-IT" sz="2000" dirty="0"/>
              <a:t>To </a:t>
            </a:r>
            <a:r>
              <a:rPr lang="it-IT" sz="2000" dirty="0" err="1"/>
              <a:t>achieve</a:t>
            </a:r>
            <a:r>
              <a:rPr lang="it-IT" sz="2000" dirty="0"/>
              <a:t> </a:t>
            </a:r>
            <a:r>
              <a:rPr lang="it-IT" sz="2000" dirty="0" err="1"/>
              <a:t>this</a:t>
            </a:r>
            <a:r>
              <a:rPr lang="it-IT" sz="2000" dirty="0"/>
              <a:t> goal </a:t>
            </a:r>
            <a:r>
              <a:rPr lang="it-IT" sz="2000" dirty="0" err="1"/>
              <a:t>we</a:t>
            </a:r>
            <a:r>
              <a:rPr lang="it-IT" sz="2000" dirty="0"/>
              <a:t> </a:t>
            </a:r>
            <a:r>
              <a:rPr lang="it-IT" sz="2000" dirty="0" err="1"/>
              <a:t>performed</a:t>
            </a:r>
            <a:r>
              <a:rPr lang="it-IT" sz="2000" dirty="0"/>
              <a:t> EDA, K-Means and K-</a:t>
            </a:r>
            <a:r>
              <a:rPr lang="it-IT" sz="2000" dirty="0" err="1"/>
              <a:t>Medoids</a:t>
            </a:r>
            <a:r>
              <a:rPr lang="it-IT" sz="2000" dirty="0"/>
              <a:t> Clustering.</a:t>
            </a:r>
          </a:p>
        </p:txBody>
      </p:sp>
    </p:spTree>
    <p:extLst>
      <p:ext uri="{BB962C8B-B14F-4D97-AF65-F5344CB8AC3E}">
        <p14:creationId xmlns:p14="http://schemas.microsoft.com/office/powerpoint/2010/main" val="2065113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testo, diagramma&#10;&#10;Descrizione generata automaticamente">
            <a:extLst>
              <a:ext uri="{FF2B5EF4-FFF2-40B4-BE49-F238E27FC236}">
                <a16:creationId xmlns:a16="http://schemas.microsoft.com/office/drawing/2014/main" id="{799C08D4-6DB2-6BF4-49B3-F72EE6883511}"/>
              </a:ext>
            </a:extLst>
          </p:cNvPr>
          <p:cNvPicPr>
            <a:picLocks noChangeAspect="1"/>
          </p:cNvPicPr>
          <p:nvPr/>
        </p:nvPicPr>
        <p:blipFill>
          <a:blip r:embed="rId2"/>
          <a:stretch>
            <a:fillRect/>
          </a:stretch>
        </p:blipFill>
        <p:spPr>
          <a:xfrm>
            <a:off x="2852796" y="283250"/>
            <a:ext cx="6485641" cy="6291072"/>
          </a:xfrm>
          <a:prstGeom prst="rect">
            <a:avLst/>
          </a:prstGeom>
        </p:spPr>
      </p:pic>
    </p:spTree>
    <p:extLst>
      <p:ext uri="{BB962C8B-B14F-4D97-AF65-F5344CB8AC3E}">
        <p14:creationId xmlns:p14="http://schemas.microsoft.com/office/powerpoint/2010/main" val="410922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18" name="Rectangle 17">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magine 3" descr="Immagine che contiene testo, schermata, diagramma&#10;&#10;Descrizione generata automaticamente">
            <a:extLst>
              <a:ext uri="{FF2B5EF4-FFF2-40B4-BE49-F238E27FC236}">
                <a16:creationId xmlns:a16="http://schemas.microsoft.com/office/drawing/2014/main" id="{269B3C04-C700-E9B2-05E2-C6A1B8B21013}"/>
              </a:ext>
            </a:extLst>
          </p:cNvPr>
          <p:cNvPicPr>
            <a:picLocks noChangeAspect="1"/>
          </p:cNvPicPr>
          <p:nvPr/>
        </p:nvPicPr>
        <p:blipFill>
          <a:blip r:embed="rId2"/>
          <a:stretch>
            <a:fillRect/>
          </a:stretch>
        </p:blipFill>
        <p:spPr>
          <a:xfrm>
            <a:off x="757592" y="1133958"/>
            <a:ext cx="3314536" cy="3314536"/>
          </a:xfrm>
          <a:prstGeom prst="rect">
            <a:avLst/>
          </a:prstGeom>
        </p:spPr>
      </p:pic>
      <p:pic>
        <p:nvPicPr>
          <p:cNvPr id="8" name="Immagine 7" descr="Immagine che contiene testo, schermata, diagramma, linea&#10;&#10;Descrizione generata automaticamente">
            <a:extLst>
              <a:ext uri="{FF2B5EF4-FFF2-40B4-BE49-F238E27FC236}">
                <a16:creationId xmlns:a16="http://schemas.microsoft.com/office/drawing/2014/main" id="{B1DCBAA6-6A77-3C80-7958-D74EC465EF88}"/>
              </a:ext>
            </a:extLst>
          </p:cNvPr>
          <p:cNvPicPr>
            <a:picLocks noChangeAspect="1"/>
          </p:cNvPicPr>
          <p:nvPr/>
        </p:nvPicPr>
        <p:blipFill>
          <a:blip r:embed="rId3"/>
          <a:stretch>
            <a:fillRect/>
          </a:stretch>
        </p:blipFill>
        <p:spPr>
          <a:xfrm>
            <a:off x="4438732" y="1133958"/>
            <a:ext cx="3314536" cy="3314536"/>
          </a:xfrm>
          <a:prstGeom prst="rect">
            <a:avLst/>
          </a:prstGeom>
        </p:spPr>
      </p:pic>
      <p:pic>
        <p:nvPicPr>
          <p:cNvPr id="10" name="Immagine 9" descr="Immagine che contiene testo, schermata, diagramma&#10;&#10;Descrizione generata automaticamente">
            <a:extLst>
              <a:ext uri="{FF2B5EF4-FFF2-40B4-BE49-F238E27FC236}">
                <a16:creationId xmlns:a16="http://schemas.microsoft.com/office/drawing/2014/main" id="{CE1CA458-C8D4-9179-A538-1A1DA7EA37C5}"/>
              </a:ext>
            </a:extLst>
          </p:cNvPr>
          <p:cNvPicPr>
            <a:picLocks noChangeAspect="1"/>
          </p:cNvPicPr>
          <p:nvPr/>
        </p:nvPicPr>
        <p:blipFill>
          <a:blip r:embed="rId4"/>
          <a:stretch>
            <a:fillRect/>
          </a:stretch>
        </p:blipFill>
        <p:spPr>
          <a:xfrm>
            <a:off x="8119872" y="1133958"/>
            <a:ext cx="3314536" cy="3314536"/>
          </a:xfrm>
          <a:prstGeom prst="rect">
            <a:avLst/>
          </a:prstGeom>
        </p:spPr>
      </p:pic>
      <p:sp>
        <p:nvSpPr>
          <p:cNvPr id="2" name="CasellaDiTesto 1">
            <a:extLst>
              <a:ext uri="{FF2B5EF4-FFF2-40B4-BE49-F238E27FC236}">
                <a16:creationId xmlns:a16="http://schemas.microsoft.com/office/drawing/2014/main" id="{C3AAEA95-E1A6-73D0-496F-51430EFDAA2B}"/>
              </a:ext>
            </a:extLst>
          </p:cNvPr>
          <p:cNvSpPr txBox="1"/>
          <p:nvPr/>
        </p:nvSpPr>
        <p:spPr>
          <a:xfrm>
            <a:off x="1371601" y="5194300"/>
            <a:ext cx="9448800" cy="1035075"/>
          </a:xfrm>
          <a:prstGeom prst="rect">
            <a:avLst/>
          </a:prstGeom>
        </p:spPr>
        <p:txBody>
          <a:bodyPr vert="horz" lIns="91440" tIns="45720" rIns="91440" bIns="45720" rtlCol="0">
            <a:normAutofit fontScale="92500"/>
          </a:bodyPr>
          <a:lstStyle/>
          <a:p>
            <a:pPr>
              <a:lnSpc>
                <a:spcPct val="90000"/>
              </a:lnSpc>
              <a:spcAft>
                <a:spcPts val="600"/>
              </a:spcAft>
            </a:pPr>
            <a:r>
              <a:rPr lang="en-US" sz="2000" b="0" i="0" u="none" strike="noStrike" dirty="0">
                <a:effectLst/>
              </a:rPr>
              <a:t>The previous graph is not interpretable being that big, so we selected three graphs from it that give us good insights. As we can see from these three graphs, our clustering clearly breaks down into what we would generally call undeveloped, developing, and developed economies. </a:t>
            </a:r>
            <a:endParaRPr lang="en-US" sz="2000" dirty="0"/>
          </a:p>
        </p:txBody>
      </p:sp>
    </p:spTree>
    <p:extLst>
      <p:ext uri="{BB962C8B-B14F-4D97-AF65-F5344CB8AC3E}">
        <p14:creationId xmlns:p14="http://schemas.microsoft.com/office/powerpoint/2010/main" val="1403941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5851CDD-56BD-D91C-6D26-83A4CB83D69D}"/>
              </a:ext>
            </a:extLst>
          </p:cNvPr>
          <p:cNvSpPr>
            <a:spLocks noGrp="1"/>
          </p:cNvSpPr>
          <p:nvPr>
            <p:ph idx="1"/>
          </p:nvPr>
        </p:nvSpPr>
        <p:spPr>
          <a:xfrm>
            <a:off x="8567235" y="1138543"/>
            <a:ext cx="2489633" cy="4601189"/>
          </a:xfrm>
        </p:spPr>
        <p:txBody>
          <a:bodyPr anchor="ctr">
            <a:normAutofit/>
          </a:bodyPr>
          <a:lstStyle/>
          <a:p>
            <a:pPr marL="0" indent="0">
              <a:buNone/>
            </a:pPr>
            <a:r>
              <a:rPr lang="it-IT" sz="2400" b="0" i="0" u="none" strike="noStrike" dirty="0">
                <a:effectLst/>
              </a:rPr>
              <a:t>Here </a:t>
            </a:r>
            <a:r>
              <a:rPr lang="it-IT" sz="2400" b="0" i="0" u="none" strike="noStrike" dirty="0" err="1">
                <a:effectLst/>
              </a:rPr>
              <a:t>we</a:t>
            </a:r>
            <a:r>
              <a:rPr lang="it-IT" sz="2400" b="0" i="0" u="none" strike="noStrike" dirty="0">
                <a:effectLst/>
              </a:rPr>
              <a:t> </a:t>
            </a:r>
            <a:r>
              <a:rPr lang="it-IT" sz="2400" b="0" i="0" u="none" strike="noStrike" dirty="0" err="1">
                <a:effectLst/>
              </a:rPr>
              <a:t>decided</a:t>
            </a:r>
            <a:r>
              <a:rPr lang="it-IT" sz="2400" b="0" i="0" u="none" strike="noStrike" dirty="0">
                <a:effectLst/>
              </a:rPr>
              <a:t> to look for the </a:t>
            </a:r>
            <a:r>
              <a:rPr lang="it-IT" sz="2400" b="0" i="0" u="none" strike="noStrike" dirty="0" err="1">
                <a:effectLst/>
              </a:rPr>
              <a:t>most</a:t>
            </a:r>
            <a:r>
              <a:rPr lang="it-IT" sz="2400" b="0" i="0" u="none" strike="noStrike" dirty="0">
                <a:effectLst/>
              </a:rPr>
              <a:t> </a:t>
            </a:r>
            <a:r>
              <a:rPr lang="it-IT" sz="2400" b="0" i="0" u="none" strike="noStrike" dirty="0" err="1">
                <a:effectLst/>
              </a:rPr>
              <a:t>representative</a:t>
            </a:r>
            <a:r>
              <a:rPr lang="it-IT" sz="2400" b="0" i="0" u="none" strike="noStrike" dirty="0">
                <a:effectLst/>
              </a:rPr>
              <a:t> sample from </a:t>
            </a:r>
            <a:r>
              <a:rPr lang="it-IT" sz="2400" b="0" i="0" u="none" strike="noStrike" dirty="0" err="1">
                <a:effectLst/>
              </a:rPr>
              <a:t>each</a:t>
            </a:r>
            <a:r>
              <a:rPr lang="it-IT" sz="2400" b="0" i="0" u="none" strike="noStrike" dirty="0">
                <a:effectLst/>
              </a:rPr>
              <a:t> cluster in order to </a:t>
            </a:r>
            <a:r>
              <a:rPr lang="it-IT" sz="2400" b="0" i="0" u="none" strike="noStrike" dirty="0" err="1">
                <a:effectLst/>
              </a:rPr>
              <a:t>have</a:t>
            </a:r>
            <a:r>
              <a:rPr lang="it-IT" sz="2400" b="0" i="0" u="none" strike="noStrike" dirty="0">
                <a:effectLst/>
              </a:rPr>
              <a:t> a general idea of the countries </a:t>
            </a:r>
            <a:r>
              <a:rPr lang="it-IT" sz="2400" b="0" i="0" u="none" strike="noStrike" dirty="0" err="1">
                <a:effectLst/>
              </a:rPr>
              <a:t>we</a:t>
            </a:r>
            <a:r>
              <a:rPr lang="it-IT" sz="2400" b="0" i="0" u="none" strike="noStrike" dirty="0">
                <a:effectLst/>
              </a:rPr>
              <a:t> are </a:t>
            </a:r>
            <a:r>
              <a:rPr lang="it-IT" sz="2400" b="0" i="0" u="none" strike="noStrike" dirty="0" err="1">
                <a:effectLst/>
              </a:rPr>
              <a:t>studying</a:t>
            </a:r>
            <a:r>
              <a:rPr lang="it-IT" sz="2400" b="0" i="0" u="none" strike="noStrike" dirty="0">
                <a:effectLst/>
              </a:rPr>
              <a:t>. </a:t>
            </a:r>
            <a:endParaRPr lang="it-IT" sz="2400" dirty="0"/>
          </a:p>
        </p:txBody>
      </p:sp>
      <p:pic>
        <p:nvPicPr>
          <p:cNvPr id="5" name="Immagine 4" descr="Immagine che contiene testo, schermata, diagramma, numero&#10;&#10;Descrizione generata automaticamente">
            <a:extLst>
              <a:ext uri="{FF2B5EF4-FFF2-40B4-BE49-F238E27FC236}">
                <a16:creationId xmlns:a16="http://schemas.microsoft.com/office/drawing/2014/main" id="{A5CD4606-2B70-CE05-432C-CCAC74C102C9}"/>
              </a:ext>
            </a:extLst>
          </p:cNvPr>
          <p:cNvPicPr>
            <a:picLocks noChangeAspect="1"/>
          </p:cNvPicPr>
          <p:nvPr/>
        </p:nvPicPr>
        <p:blipFill>
          <a:blip r:embed="rId2"/>
          <a:stretch>
            <a:fillRect/>
          </a:stretch>
        </p:blipFill>
        <p:spPr>
          <a:xfrm>
            <a:off x="2544662" y="702925"/>
            <a:ext cx="5431869" cy="5431869"/>
          </a:xfrm>
          <a:prstGeom prst="rect">
            <a:avLst/>
          </a:prstGeom>
        </p:spPr>
      </p:pic>
    </p:spTree>
    <p:extLst>
      <p:ext uri="{BB962C8B-B14F-4D97-AF65-F5344CB8AC3E}">
        <p14:creationId xmlns:p14="http://schemas.microsoft.com/office/powerpoint/2010/main" val="3968544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6EB12FD-4C4D-752D-E189-2889E0B43C4A}"/>
              </a:ext>
            </a:extLst>
          </p:cNvPr>
          <p:cNvSpPr>
            <a:spLocks noGrp="1"/>
          </p:cNvSpPr>
          <p:nvPr>
            <p:ph idx="1"/>
          </p:nvPr>
        </p:nvSpPr>
        <p:spPr>
          <a:xfrm>
            <a:off x="4194048" y="669364"/>
            <a:ext cx="4828032" cy="1861342"/>
          </a:xfrm>
        </p:spPr>
        <p:txBody>
          <a:bodyPr anchor="ctr">
            <a:normAutofit/>
          </a:bodyPr>
          <a:lstStyle/>
          <a:p>
            <a:pPr marL="0" indent="0">
              <a:buNone/>
            </a:pPr>
            <a:r>
              <a:rPr lang="it-IT" sz="2000" b="0" i="0" u="none" strike="noStrike" dirty="0" err="1">
                <a:effectLst/>
              </a:rPr>
              <a:t>Our</a:t>
            </a:r>
            <a:r>
              <a:rPr lang="it-IT" sz="2000" b="0" i="0" u="none" strike="noStrike" dirty="0">
                <a:effectLst/>
              </a:rPr>
              <a:t> stakeholder </a:t>
            </a:r>
            <a:r>
              <a:rPr lang="it-IT" sz="2000" b="0" i="0" u="none" strike="noStrike" dirty="0" err="1">
                <a:effectLst/>
              </a:rPr>
              <a:t>is</a:t>
            </a:r>
            <a:r>
              <a:rPr lang="it-IT" sz="2000" b="0" i="0" u="none" strike="noStrike" dirty="0">
                <a:effectLst/>
              </a:rPr>
              <a:t> </a:t>
            </a:r>
            <a:r>
              <a:rPr lang="it-IT" sz="2000" b="0" i="0" u="none" strike="noStrike" dirty="0" err="1">
                <a:effectLst/>
              </a:rPr>
              <a:t>obviously</a:t>
            </a:r>
            <a:r>
              <a:rPr lang="it-IT" sz="2000" b="0" i="0" u="none" strike="noStrike" dirty="0">
                <a:effectLst/>
              </a:rPr>
              <a:t> </a:t>
            </a:r>
            <a:r>
              <a:rPr lang="it-IT" sz="2000" b="0" i="0" u="none" strike="noStrike" dirty="0" err="1">
                <a:effectLst/>
              </a:rPr>
              <a:t>very</a:t>
            </a:r>
            <a:r>
              <a:rPr lang="it-IT" sz="2000" b="0" i="0" u="none" strike="noStrike" dirty="0">
                <a:effectLst/>
              </a:rPr>
              <a:t> </a:t>
            </a:r>
            <a:r>
              <a:rPr lang="it-IT" sz="2000" b="0" i="0" u="none" strike="noStrike" dirty="0" err="1">
                <a:effectLst/>
              </a:rPr>
              <a:t>interested</a:t>
            </a:r>
            <a:r>
              <a:rPr lang="it-IT" sz="2000" b="0" i="0" u="none" strike="noStrike" dirty="0">
                <a:effectLst/>
              </a:rPr>
              <a:t> in </a:t>
            </a:r>
            <a:r>
              <a:rPr lang="it-IT" sz="2000" b="0" i="0" u="none" strike="noStrike" dirty="0" err="1">
                <a:effectLst/>
              </a:rPr>
              <a:t>reducing</a:t>
            </a:r>
            <a:r>
              <a:rPr lang="it-IT" sz="2000" b="0" i="0" u="none" strike="noStrike" dirty="0">
                <a:effectLst/>
              </a:rPr>
              <a:t> </a:t>
            </a:r>
            <a:r>
              <a:rPr lang="it-IT" sz="2000" b="0" i="0" u="none" strike="noStrike" dirty="0" err="1">
                <a:effectLst/>
              </a:rPr>
              <a:t>child</a:t>
            </a:r>
            <a:r>
              <a:rPr lang="it-IT" sz="2000" b="0" i="0" u="none" strike="noStrike" dirty="0">
                <a:effectLst/>
              </a:rPr>
              <a:t> </a:t>
            </a:r>
            <a:r>
              <a:rPr lang="it-IT" sz="2000" b="0" i="0" u="none" strike="noStrike" dirty="0" err="1">
                <a:effectLst/>
              </a:rPr>
              <a:t>mortality</a:t>
            </a:r>
            <a:r>
              <a:rPr lang="it-IT" sz="2000" b="0" i="0" u="none" strike="noStrike" dirty="0">
                <a:effectLst/>
              </a:rPr>
              <a:t>. </a:t>
            </a:r>
            <a:r>
              <a:rPr lang="it-IT" sz="2000" b="0" i="0" u="none" strike="noStrike" dirty="0" err="1">
                <a:effectLst/>
              </a:rPr>
              <a:t>We</a:t>
            </a:r>
            <a:r>
              <a:rPr lang="it-IT" sz="2000" b="0" i="0" u="none" strike="noStrike" dirty="0">
                <a:effectLst/>
              </a:rPr>
              <a:t> </a:t>
            </a:r>
            <a:r>
              <a:rPr lang="it-IT" sz="2000" b="0" i="0" u="none" strike="noStrike" dirty="0" err="1">
                <a:effectLst/>
              </a:rPr>
              <a:t>had</a:t>
            </a:r>
            <a:r>
              <a:rPr lang="it-IT" sz="2000" b="0" i="0" u="none" strike="noStrike" dirty="0">
                <a:effectLst/>
              </a:rPr>
              <a:t> to take the log of </a:t>
            </a:r>
            <a:r>
              <a:rPr lang="it-IT" sz="2000" b="0" i="0" u="none" strike="noStrike" dirty="0" err="1">
                <a:effectLst/>
              </a:rPr>
              <a:t>both</a:t>
            </a:r>
            <a:r>
              <a:rPr lang="it-IT" sz="2000" b="0" i="0" u="none" strike="noStrike" dirty="0">
                <a:effectLst/>
              </a:rPr>
              <a:t> </a:t>
            </a:r>
            <a:r>
              <a:rPr lang="it-IT" sz="2000" b="0" i="0" u="none" strike="noStrike" dirty="0" err="1">
                <a:effectLst/>
              </a:rPr>
              <a:t>dependent</a:t>
            </a:r>
            <a:r>
              <a:rPr lang="it-IT" sz="2000" b="0" i="0" u="none" strike="noStrike" dirty="0">
                <a:effectLst/>
              </a:rPr>
              <a:t> and </a:t>
            </a:r>
            <a:r>
              <a:rPr lang="it-IT" sz="2000" b="0" i="0" u="none" strike="noStrike" dirty="0" err="1">
                <a:effectLst/>
              </a:rPr>
              <a:t>independent</a:t>
            </a:r>
            <a:r>
              <a:rPr lang="it-IT" sz="2000" b="0" i="0" u="none" strike="noStrike" dirty="0">
                <a:effectLst/>
              </a:rPr>
              <a:t> </a:t>
            </a:r>
            <a:r>
              <a:rPr lang="it-IT" sz="2000" b="0" i="0" u="none" strike="noStrike" dirty="0" err="1">
                <a:effectLst/>
              </a:rPr>
              <a:t>variables</a:t>
            </a:r>
            <a:r>
              <a:rPr lang="it-IT" sz="2000" b="0" i="0" u="none" strike="noStrike" dirty="0">
                <a:effectLst/>
              </a:rPr>
              <a:t>, </a:t>
            </a:r>
            <a:r>
              <a:rPr lang="it-IT" sz="2000" b="0" i="0" u="none" strike="noStrike" dirty="0" err="1">
                <a:effectLst/>
              </a:rPr>
              <a:t>limiting</a:t>
            </a:r>
            <a:r>
              <a:rPr lang="it-IT" sz="2000" b="0" i="0" u="none" strike="noStrike" dirty="0">
                <a:effectLst/>
              </a:rPr>
              <a:t> </a:t>
            </a:r>
            <a:r>
              <a:rPr lang="it-IT" sz="2000" b="0" i="0" u="none" strike="noStrike" dirty="0" err="1">
                <a:effectLst/>
              </a:rPr>
              <a:t>explainability</a:t>
            </a:r>
            <a:r>
              <a:rPr lang="it-IT" sz="2000" b="0" i="0" u="none" strike="noStrike" dirty="0">
                <a:effectLst/>
              </a:rPr>
              <a:t>. </a:t>
            </a:r>
            <a:endParaRPr lang="it-IT" sz="2000" dirty="0"/>
          </a:p>
        </p:txBody>
      </p:sp>
      <p:pic>
        <p:nvPicPr>
          <p:cNvPr id="5" name="Immagine 4" descr="Immagine che contiene testo, diagramma, schermata, Carattere&#10;&#10;Descrizione generata automaticamente">
            <a:extLst>
              <a:ext uri="{FF2B5EF4-FFF2-40B4-BE49-F238E27FC236}">
                <a16:creationId xmlns:a16="http://schemas.microsoft.com/office/drawing/2014/main" id="{B5353841-EFDF-701D-9F93-1088385F8C50}"/>
              </a:ext>
            </a:extLst>
          </p:cNvPr>
          <p:cNvPicPr>
            <a:picLocks noChangeAspect="1"/>
          </p:cNvPicPr>
          <p:nvPr/>
        </p:nvPicPr>
        <p:blipFill>
          <a:blip r:embed="rId2"/>
          <a:stretch>
            <a:fillRect/>
          </a:stretch>
        </p:blipFill>
        <p:spPr>
          <a:xfrm>
            <a:off x="615647" y="2540844"/>
            <a:ext cx="5773210" cy="3805768"/>
          </a:xfrm>
          <a:prstGeom prst="rect">
            <a:avLst/>
          </a:prstGeom>
        </p:spPr>
      </p:pic>
      <p:pic>
        <p:nvPicPr>
          <p:cNvPr id="7" name="Immagine 6" descr="Immagine che contiene testo, schermata, Carattere, numero&#10;&#10;Descrizione generata automaticamente">
            <a:extLst>
              <a:ext uri="{FF2B5EF4-FFF2-40B4-BE49-F238E27FC236}">
                <a16:creationId xmlns:a16="http://schemas.microsoft.com/office/drawing/2014/main" id="{51934969-EF3C-B61B-C029-00F98CE7A411}"/>
              </a:ext>
            </a:extLst>
          </p:cNvPr>
          <p:cNvPicPr>
            <a:picLocks noChangeAspect="1"/>
          </p:cNvPicPr>
          <p:nvPr/>
        </p:nvPicPr>
        <p:blipFill>
          <a:blip r:embed="rId3"/>
          <a:stretch>
            <a:fillRect/>
          </a:stretch>
        </p:blipFill>
        <p:spPr>
          <a:xfrm>
            <a:off x="7010587" y="2828719"/>
            <a:ext cx="4559683" cy="3230019"/>
          </a:xfrm>
          <a:prstGeom prst="rect">
            <a:avLst/>
          </a:prstGeom>
        </p:spPr>
      </p:pic>
    </p:spTree>
    <p:extLst>
      <p:ext uri="{BB962C8B-B14F-4D97-AF65-F5344CB8AC3E}">
        <p14:creationId xmlns:p14="http://schemas.microsoft.com/office/powerpoint/2010/main" val="2528437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27C72979-4CB9-5674-78F5-6BFE2A81486F}"/>
              </a:ext>
            </a:extLst>
          </p:cNvPr>
          <p:cNvSpPr txBox="1"/>
          <p:nvPr/>
        </p:nvSpPr>
        <p:spPr>
          <a:xfrm>
            <a:off x="4651460" y="3044279"/>
            <a:ext cx="2889079" cy="769441"/>
          </a:xfrm>
          <a:prstGeom prst="rect">
            <a:avLst/>
          </a:prstGeom>
          <a:noFill/>
        </p:spPr>
        <p:txBody>
          <a:bodyPr wrap="square" rtlCol="0">
            <a:spAutoFit/>
          </a:bodyPr>
          <a:lstStyle/>
          <a:p>
            <a:r>
              <a:rPr lang="it-IT" sz="4400" dirty="0">
                <a:solidFill>
                  <a:schemeClr val="bg1"/>
                </a:solidFill>
              </a:rPr>
              <a:t>Thank </a:t>
            </a:r>
            <a:r>
              <a:rPr lang="it-IT" sz="4400" dirty="0" err="1">
                <a:solidFill>
                  <a:schemeClr val="bg1"/>
                </a:solidFill>
              </a:rPr>
              <a:t>you</a:t>
            </a:r>
            <a:r>
              <a:rPr lang="it-IT" sz="4400" dirty="0">
                <a:solidFill>
                  <a:schemeClr val="bg1"/>
                </a:solidFill>
              </a:rPr>
              <a:t>!</a:t>
            </a:r>
            <a:endParaRPr sz="4400" dirty="0">
              <a:solidFill>
                <a:schemeClr val="bg1"/>
              </a:solidFill>
            </a:endParaRPr>
          </a:p>
        </p:txBody>
      </p:sp>
    </p:spTree>
    <p:extLst>
      <p:ext uri="{BB962C8B-B14F-4D97-AF65-F5344CB8AC3E}">
        <p14:creationId xmlns:p14="http://schemas.microsoft.com/office/powerpoint/2010/main" val="3494158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CA3208A-7A25-96E5-3503-150AC5CF054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Dataset</a:t>
            </a:r>
          </a:p>
        </p:txBody>
      </p:sp>
      <p:sp>
        <p:nvSpPr>
          <p:cNvPr id="3" name="Segnaposto contenuto 2">
            <a:extLst>
              <a:ext uri="{FF2B5EF4-FFF2-40B4-BE49-F238E27FC236}">
                <a16:creationId xmlns:a16="http://schemas.microsoft.com/office/drawing/2014/main" id="{6208CD36-11AA-0E12-7706-0937DF9F396A}"/>
              </a:ext>
            </a:extLst>
          </p:cNvPr>
          <p:cNvSpPr>
            <a:spLocks noGrp="1"/>
          </p:cNvSpPr>
          <p:nvPr>
            <p:ph idx="1"/>
          </p:nvPr>
        </p:nvSpPr>
        <p:spPr>
          <a:xfrm>
            <a:off x="4134810" y="649480"/>
            <a:ext cx="6092923" cy="5546047"/>
          </a:xfrm>
        </p:spPr>
        <p:txBody>
          <a:bodyPr anchor="ctr">
            <a:normAutofit/>
          </a:bodyPr>
          <a:lstStyle/>
          <a:p>
            <a:pPr marL="0" indent="0">
              <a:buNone/>
            </a:pPr>
            <a:r>
              <a:rPr lang="it-IT" sz="1400" dirty="0" err="1"/>
              <a:t>Our</a:t>
            </a:r>
            <a:r>
              <a:rPr lang="it-IT" sz="1400" dirty="0"/>
              <a:t> Dataset </a:t>
            </a:r>
            <a:r>
              <a:rPr lang="it-IT" sz="1400" dirty="0" err="1"/>
              <a:t>is</a:t>
            </a:r>
            <a:r>
              <a:rPr lang="it-IT" sz="1400" dirty="0"/>
              <a:t> made of the following </a:t>
            </a:r>
            <a:r>
              <a:rPr lang="it-IT" sz="1400" dirty="0" err="1"/>
              <a:t>variables</a:t>
            </a:r>
            <a:r>
              <a:rPr lang="it-IT" sz="1400" dirty="0"/>
              <a:t>:</a:t>
            </a:r>
            <a:endParaRPr lang="it-IT" sz="1400" b="0" i="0" u="none" strike="noStrike" dirty="0">
              <a:effectLst/>
            </a:endParaRPr>
          </a:p>
          <a:p>
            <a:pPr>
              <a:buFont typeface="Arial" panose="020B0604020202020204" pitchFamily="34" charset="0"/>
              <a:buChar char="•"/>
            </a:pPr>
            <a:r>
              <a:rPr lang="it-IT" sz="1400" b="1" i="0" u="none" strike="noStrike" dirty="0">
                <a:effectLst/>
              </a:rPr>
              <a:t>country</a:t>
            </a:r>
            <a:r>
              <a:rPr lang="it-IT" sz="1400" b="0" i="0" u="none" strike="noStrike" dirty="0">
                <a:effectLst/>
              </a:rPr>
              <a:t>: Name of the country</a:t>
            </a:r>
          </a:p>
          <a:p>
            <a:pPr>
              <a:buFont typeface="Arial" panose="020B0604020202020204" pitchFamily="34" charset="0"/>
              <a:buChar char="•"/>
            </a:pPr>
            <a:r>
              <a:rPr lang="it-IT" sz="1400" b="1" i="0" u="none" strike="noStrike" dirty="0" err="1">
                <a:effectLst/>
              </a:rPr>
              <a:t>child_mort</a:t>
            </a:r>
            <a:r>
              <a:rPr lang="it-IT" sz="1400" b="0" i="0" u="none" strike="noStrike" dirty="0">
                <a:effectLst/>
              </a:rPr>
              <a:t>: Death of </a:t>
            </a:r>
            <a:r>
              <a:rPr lang="it-IT" sz="1400" b="0" i="0" u="none" strike="noStrike" dirty="0" err="1">
                <a:effectLst/>
              </a:rPr>
              <a:t>children</a:t>
            </a:r>
            <a:r>
              <a:rPr lang="it-IT" sz="1400" b="0" i="0" u="none" strike="noStrike" dirty="0">
                <a:effectLst/>
              </a:rPr>
              <a:t> under 5 </a:t>
            </a:r>
            <a:r>
              <a:rPr lang="it-IT" sz="1400" b="0" i="0" u="none" strike="noStrike" dirty="0" err="1">
                <a:effectLst/>
              </a:rPr>
              <a:t>years</a:t>
            </a:r>
            <a:r>
              <a:rPr lang="it-IT" sz="1400" b="0" i="0" u="none" strike="noStrike" dirty="0">
                <a:effectLst/>
              </a:rPr>
              <a:t> of age per 1000 live </a:t>
            </a:r>
            <a:r>
              <a:rPr lang="it-IT" sz="1400" b="0" i="0" u="none" strike="noStrike" dirty="0" err="1">
                <a:effectLst/>
              </a:rPr>
              <a:t>births</a:t>
            </a:r>
            <a:endParaRPr lang="it-IT" sz="1400" b="0" i="0" u="none" strike="noStrike" dirty="0">
              <a:effectLst/>
            </a:endParaRPr>
          </a:p>
          <a:p>
            <a:pPr>
              <a:buFont typeface="Arial" panose="020B0604020202020204" pitchFamily="34" charset="0"/>
              <a:buChar char="•"/>
            </a:pPr>
            <a:r>
              <a:rPr lang="it-IT" sz="1400" b="1" i="0" u="none" strike="noStrike" dirty="0">
                <a:effectLst/>
              </a:rPr>
              <a:t>exports</a:t>
            </a:r>
            <a:r>
              <a:rPr lang="it-IT" sz="1400" b="0" i="0" u="none" strike="noStrike" dirty="0">
                <a:effectLst/>
              </a:rPr>
              <a:t> - Exports in % age of the GDP per capita</a:t>
            </a:r>
          </a:p>
          <a:p>
            <a:pPr>
              <a:buFont typeface="Arial" panose="020B0604020202020204" pitchFamily="34" charset="0"/>
              <a:buChar char="•"/>
            </a:pPr>
            <a:r>
              <a:rPr lang="it-IT" sz="1400" b="1" i="0" u="none" strike="noStrike" dirty="0">
                <a:effectLst/>
              </a:rPr>
              <a:t>health</a:t>
            </a:r>
            <a:r>
              <a:rPr lang="it-IT" sz="1400" b="0" i="0" u="none" strike="noStrike" dirty="0">
                <a:effectLst/>
              </a:rPr>
              <a:t> - The </a:t>
            </a:r>
            <a:r>
              <a:rPr lang="it-IT" sz="1400" b="0" i="0" u="none" strike="noStrike" dirty="0" err="1">
                <a:effectLst/>
              </a:rPr>
              <a:t>total</a:t>
            </a:r>
            <a:r>
              <a:rPr lang="it-IT" sz="1400" b="0" i="0" u="none" strike="noStrike" dirty="0">
                <a:effectLst/>
              </a:rPr>
              <a:t> </a:t>
            </a:r>
            <a:r>
              <a:rPr lang="it-IT" sz="1400" b="0" i="0" u="none" strike="noStrike" dirty="0" err="1">
                <a:effectLst/>
              </a:rPr>
              <a:t>spend</a:t>
            </a:r>
            <a:r>
              <a:rPr lang="it-IT" sz="1400" b="0" i="0" u="none" strike="noStrike" dirty="0">
                <a:effectLst/>
              </a:rPr>
              <a:t> on health </a:t>
            </a:r>
            <a:r>
              <a:rPr lang="it-IT" sz="1400" b="0" i="0" u="none" strike="noStrike" dirty="0" err="1">
                <a:effectLst/>
              </a:rPr>
              <a:t>given</a:t>
            </a:r>
            <a:r>
              <a:rPr lang="it-IT" sz="1400" b="0" i="0" u="none" strike="noStrike" dirty="0">
                <a:effectLst/>
              </a:rPr>
              <a:t> </a:t>
            </a:r>
            <a:r>
              <a:rPr lang="it-IT" sz="1400" b="0" i="0" u="none" strike="noStrike" dirty="0" err="1">
                <a:effectLst/>
              </a:rPr>
              <a:t>as</a:t>
            </a:r>
            <a:r>
              <a:rPr lang="it-IT" sz="1400" b="0" i="0" u="none" strike="noStrike" dirty="0">
                <a:effectLst/>
              </a:rPr>
              <a:t> % of GDP</a:t>
            </a:r>
          </a:p>
          <a:p>
            <a:pPr>
              <a:buFont typeface="Arial" panose="020B0604020202020204" pitchFamily="34" charset="0"/>
              <a:buChar char="•"/>
            </a:pPr>
            <a:r>
              <a:rPr lang="it-IT" sz="1400" b="1" i="0" u="none" strike="noStrike" dirty="0">
                <a:effectLst/>
              </a:rPr>
              <a:t>imports</a:t>
            </a:r>
            <a:r>
              <a:rPr lang="it-IT" sz="1400" b="0" i="0" u="none" strike="noStrike" dirty="0">
                <a:effectLst/>
              </a:rPr>
              <a:t> - The </a:t>
            </a:r>
            <a:r>
              <a:rPr lang="it-IT" sz="1400" b="0" i="0" u="none" strike="noStrike" dirty="0" err="1">
                <a:effectLst/>
              </a:rPr>
              <a:t>value</a:t>
            </a:r>
            <a:r>
              <a:rPr lang="it-IT" sz="1400" b="0" i="0" u="none" strike="noStrike" dirty="0">
                <a:effectLst/>
              </a:rPr>
              <a:t> of imports </a:t>
            </a:r>
            <a:r>
              <a:rPr lang="it-IT" sz="1400" b="0" i="0" u="none" strike="noStrike" dirty="0" err="1">
                <a:effectLst/>
              </a:rPr>
              <a:t>given</a:t>
            </a:r>
            <a:r>
              <a:rPr lang="it-IT" sz="1400" b="0" i="0" u="none" strike="noStrike" dirty="0">
                <a:effectLst/>
              </a:rPr>
              <a:t> </a:t>
            </a:r>
            <a:r>
              <a:rPr lang="it-IT" sz="1400" b="0" i="0" u="none" strike="noStrike" dirty="0" err="1">
                <a:effectLst/>
              </a:rPr>
              <a:t>as</a:t>
            </a:r>
            <a:r>
              <a:rPr lang="it-IT" sz="1400" b="0" i="0" u="none" strike="noStrike" dirty="0">
                <a:effectLst/>
              </a:rPr>
              <a:t> % of GDP per capita</a:t>
            </a:r>
          </a:p>
          <a:p>
            <a:pPr>
              <a:buFont typeface="Arial" panose="020B0604020202020204" pitchFamily="34" charset="0"/>
              <a:buChar char="•"/>
            </a:pPr>
            <a:r>
              <a:rPr lang="it-IT" sz="1400" b="1" i="0" u="none" strike="noStrike" dirty="0" err="1">
                <a:effectLst/>
              </a:rPr>
              <a:t>income</a:t>
            </a:r>
            <a:r>
              <a:rPr lang="it-IT" sz="1400" b="0" i="0" u="none" strike="noStrike" dirty="0">
                <a:effectLst/>
              </a:rPr>
              <a:t> - The net </a:t>
            </a:r>
            <a:r>
              <a:rPr lang="it-IT" sz="1400" b="0" i="0" u="none" strike="noStrike" dirty="0" err="1">
                <a:effectLst/>
              </a:rPr>
              <a:t>income</a:t>
            </a:r>
            <a:r>
              <a:rPr lang="it-IT" sz="1400" b="0" i="0" u="none" strike="noStrike" dirty="0">
                <a:effectLst/>
              </a:rPr>
              <a:t> per </a:t>
            </a:r>
            <a:r>
              <a:rPr lang="it-IT" sz="1400" b="0" i="0" u="none" strike="noStrike" dirty="0" err="1">
                <a:effectLst/>
              </a:rPr>
              <a:t>person</a:t>
            </a:r>
            <a:endParaRPr lang="it-IT" sz="1400" b="0" i="0" u="none" strike="noStrike" dirty="0">
              <a:effectLst/>
            </a:endParaRPr>
          </a:p>
          <a:p>
            <a:pPr>
              <a:buFont typeface="Arial" panose="020B0604020202020204" pitchFamily="34" charset="0"/>
              <a:buChar char="•"/>
            </a:pPr>
            <a:r>
              <a:rPr lang="it-IT" sz="1400" b="1" i="0" u="none" strike="noStrike" dirty="0" err="1">
                <a:effectLst/>
              </a:rPr>
              <a:t>inflation</a:t>
            </a:r>
            <a:r>
              <a:rPr lang="it-IT" sz="1400" b="0" i="0" u="none" strike="noStrike" dirty="0">
                <a:effectLst/>
              </a:rPr>
              <a:t> - </a:t>
            </a:r>
            <a:r>
              <a:rPr lang="it-IT" sz="1400" b="0" i="0" u="none" strike="noStrike" dirty="0" err="1">
                <a:effectLst/>
              </a:rPr>
              <a:t>Inflation</a:t>
            </a:r>
            <a:r>
              <a:rPr lang="it-IT" sz="1400" b="0" i="0" u="none" strike="noStrike" dirty="0">
                <a:effectLst/>
              </a:rPr>
              <a:t> rate %</a:t>
            </a:r>
          </a:p>
          <a:p>
            <a:pPr>
              <a:buFont typeface="Arial" panose="020B0604020202020204" pitchFamily="34" charset="0"/>
              <a:buChar char="•"/>
            </a:pPr>
            <a:r>
              <a:rPr lang="it-IT" sz="1400" b="1" i="0" u="none" strike="noStrike" dirty="0" err="1">
                <a:effectLst/>
              </a:rPr>
              <a:t>life_expec</a:t>
            </a:r>
            <a:r>
              <a:rPr lang="it-IT" sz="1400" b="1" i="0" u="none" strike="noStrike" dirty="0">
                <a:effectLst/>
              </a:rPr>
              <a:t> </a:t>
            </a:r>
            <a:r>
              <a:rPr lang="it-IT" sz="1400" b="0" i="0" u="none" strike="noStrike" dirty="0">
                <a:effectLst/>
              </a:rPr>
              <a:t>- </a:t>
            </a:r>
            <a:r>
              <a:rPr lang="it-IT" sz="1400" b="0" i="0" u="none" strike="noStrike" dirty="0" err="1">
                <a:effectLst/>
              </a:rPr>
              <a:t>Average</a:t>
            </a:r>
            <a:r>
              <a:rPr lang="it-IT" sz="1400" b="0" i="0" u="none" strike="noStrike" dirty="0">
                <a:effectLst/>
              </a:rPr>
              <a:t> life </a:t>
            </a:r>
            <a:r>
              <a:rPr lang="it-IT" sz="1400" b="0" i="0" u="none" strike="noStrike" dirty="0" err="1">
                <a:effectLst/>
              </a:rPr>
              <a:t>expectancy</a:t>
            </a:r>
            <a:r>
              <a:rPr lang="it-IT" sz="1400" b="0" i="0" u="none" strike="noStrike" dirty="0">
                <a:effectLst/>
              </a:rPr>
              <a:t> in </a:t>
            </a:r>
            <a:r>
              <a:rPr lang="it-IT" sz="1400" b="0" i="0" u="none" strike="noStrike" dirty="0" err="1">
                <a:effectLst/>
              </a:rPr>
              <a:t>years</a:t>
            </a:r>
            <a:endParaRPr lang="it-IT" sz="1400" b="0" i="0" u="none" strike="noStrike" dirty="0">
              <a:effectLst/>
            </a:endParaRPr>
          </a:p>
          <a:p>
            <a:pPr>
              <a:buFont typeface="Arial" panose="020B0604020202020204" pitchFamily="34" charset="0"/>
              <a:buChar char="•"/>
            </a:pPr>
            <a:r>
              <a:rPr lang="it-IT" sz="1400" b="1" i="0" u="none" strike="noStrike" dirty="0" err="1">
                <a:effectLst/>
              </a:rPr>
              <a:t>total_fer</a:t>
            </a:r>
            <a:r>
              <a:rPr lang="it-IT" sz="1400" b="1" i="0" u="none" strike="noStrike" dirty="0">
                <a:effectLst/>
              </a:rPr>
              <a:t> </a:t>
            </a:r>
            <a:r>
              <a:rPr lang="it-IT" sz="1400" b="0" i="0" u="none" strike="noStrike" dirty="0">
                <a:effectLst/>
              </a:rPr>
              <a:t>- The </a:t>
            </a:r>
            <a:r>
              <a:rPr lang="it-IT" sz="1400" b="0" i="0" u="none" strike="noStrike" dirty="0" err="1">
                <a:effectLst/>
              </a:rPr>
              <a:t>fertility</a:t>
            </a:r>
            <a:r>
              <a:rPr lang="it-IT" sz="1400" b="0" i="0" u="none" strike="noStrike" dirty="0">
                <a:effectLst/>
              </a:rPr>
              <a:t> rate - </a:t>
            </a:r>
            <a:r>
              <a:rPr lang="it-IT" sz="1400" b="0" i="0" u="none" strike="noStrike" dirty="0" err="1">
                <a:effectLst/>
              </a:rPr>
              <a:t>Average</a:t>
            </a:r>
            <a:r>
              <a:rPr lang="it-IT" sz="1400" b="0" i="0" u="none" strike="noStrike" dirty="0">
                <a:effectLst/>
              </a:rPr>
              <a:t> </a:t>
            </a:r>
            <a:r>
              <a:rPr lang="it-IT" sz="1400" b="0" i="0" u="none" strike="noStrike" dirty="0" err="1">
                <a:effectLst/>
              </a:rPr>
              <a:t>children</a:t>
            </a:r>
            <a:r>
              <a:rPr lang="it-IT" sz="1400" b="0" i="0" u="none" strike="noStrike" dirty="0">
                <a:effectLst/>
              </a:rPr>
              <a:t> per woman in the country</a:t>
            </a:r>
          </a:p>
          <a:p>
            <a:pPr>
              <a:buFont typeface="Arial" panose="020B0604020202020204" pitchFamily="34" charset="0"/>
              <a:buChar char="•"/>
            </a:pPr>
            <a:r>
              <a:rPr lang="it-IT" sz="1400" b="1" i="0" u="none" strike="noStrike" dirty="0" err="1">
                <a:effectLst/>
              </a:rPr>
              <a:t>gdpp</a:t>
            </a:r>
            <a:r>
              <a:rPr lang="it-IT" sz="1400" b="0" i="0" u="none" strike="noStrike" dirty="0">
                <a:effectLst/>
              </a:rPr>
              <a:t> - GDP per capita</a:t>
            </a:r>
            <a:endParaRPr lang="it-IT" sz="1400" dirty="0"/>
          </a:p>
          <a:p>
            <a:pPr marL="0" indent="0">
              <a:buNone/>
            </a:pPr>
            <a:endParaRPr lang="it-IT" sz="1400" b="0" i="0" u="none" strike="noStrike" dirty="0">
              <a:effectLst/>
              <a:latin typeface="-apple-system"/>
            </a:endParaRPr>
          </a:p>
        </p:txBody>
      </p:sp>
      <p:pic>
        <p:nvPicPr>
          <p:cNvPr id="5" name="Immagine 4" descr="Immagine che contiene testo, Carattere, tipografia, schermata&#10;&#10;Descrizione generata automaticamente">
            <a:extLst>
              <a:ext uri="{FF2B5EF4-FFF2-40B4-BE49-F238E27FC236}">
                <a16:creationId xmlns:a16="http://schemas.microsoft.com/office/drawing/2014/main" id="{1529246C-5890-B045-B2C0-9EC8D87916CE}"/>
              </a:ext>
            </a:extLst>
          </p:cNvPr>
          <p:cNvPicPr>
            <a:picLocks noChangeAspect="1"/>
          </p:cNvPicPr>
          <p:nvPr/>
        </p:nvPicPr>
        <p:blipFill>
          <a:blip r:embed="rId2"/>
          <a:stretch>
            <a:fillRect/>
          </a:stretch>
        </p:blipFill>
        <p:spPr>
          <a:xfrm>
            <a:off x="9771746" y="1137263"/>
            <a:ext cx="1436596" cy="3843867"/>
          </a:xfrm>
          <a:prstGeom prst="rect">
            <a:avLst/>
          </a:prstGeom>
        </p:spPr>
      </p:pic>
    </p:spTree>
    <p:extLst>
      <p:ext uri="{BB962C8B-B14F-4D97-AF65-F5344CB8AC3E}">
        <p14:creationId xmlns:p14="http://schemas.microsoft.com/office/powerpoint/2010/main" val="1913163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olo 1">
            <a:extLst>
              <a:ext uri="{FF2B5EF4-FFF2-40B4-BE49-F238E27FC236}">
                <a16:creationId xmlns:a16="http://schemas.microsoft.com/office/drawing/2014/main" id="{4B42FD14-C71D-B881-48AE-E99459B900C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Dataset source</a:t>
            </a:r>
          </a:p>
        </p:txBody>
      </p:sp>
      <p:pic>
        <p:nvPicPr>
          <p:cNvPr id="7" name="Immagine 6" descr="Immagine che contiene testo, schermata, numero&#10;&#10;Descrizione generata automaticamente">
            <a:extLst>
              <a:ext uri="{FF2B5EF4-FFF2-40B4-BE49-F238E27FC236}">
                <a16:creationId xmlns:a16="http://schemas.microsoft.com/office/drawing/2014/main" id="{48DCA85F-240C-F209-77D1-6C3D6C61AA56}"/>
              </a:ext>
            </a:extLst>
          </p:cNvPr>
          <p:cNvPicPr>
            <a:picLocks noChangeAspect="1"/>
          </p:cNvPicPr>
          <p:nvPr/>
        </p:nvPicPr>
        <p:blipFill>
          <a:blip r:embed="rId2"/>
          <a:stretch>
            <a:fillRect/>
          </a:stretch>
        </p:blipFill>
        <p:spPr>
          <a:xfrm>
            <a:off x="4502428" y="1297405"/>
            <a:ext cx="7225748" cy="4263190"/>
          </a:xfrm>
          <a:prstGeom prst="rect">
            <a:avLst/>
          </a:prstGeom>
        </p:spPr>
      </p:pic>
    </p:spTree>
    <p:extLst>
      <p:ext uri="{BB962C8B-B14F-4D97-AF65-F5344CB8AC3E}">
        <p14:creationId xmlns:p14="http://schemas.microsoft.com/office/powerpoint/2010/main" val="1070372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889C89B-2824-B1BC-58DB-786A51FF87B7}"/>
              </a:ext>
            </a:extLst>
          </p:cNvPr>
          <p:cNvSpPr>
            <a:spLocks noGrp="1"/>
          </p:cNvSpPr>
          <p:nvPr>
            <p:ph type="title"/>
          </p:nvPr>
        </p:nvSpPr>
        <p:spPr>
          <a:xfrm>
            <a:off x="772388" y="405393"/>
            <a:ext cx="5323715" cy="725647"/>
          </a:xfrm>
        </p:spPr>
        <p:txBody>
          <a:bodyPr anchor="b">
            <a:normAutofit/>
          </a:bodyPr>
          <a:lstStyle/>
          <a:p>
            <a:r>
              <a:rPr lang="it-IT" sz="4000" dirty="0"/>
              <a:t>EDA</a:t>
            </a:r>
          </a:p>
        </p:txBody>
      </p:sp>
      <p:sp>
        <p:nvSpPr>
          <p:cNvPr id="3" name="Segnaposto contenuto 2">
            <a:extLst>
              <a:ext uri="{FF2B5EF4-FFF2-40B4-BE49-F238E27FC236}">
                <a16:creationId xmlns:a16="http://schemas.microsoft.com/office/drawing/2014/main" id="{03F3CBF3-9366-20E5-9B5F-3B9380C9B8E3}"/>
              </a:ext>
            </a:extLst>
          </p:cNvPr>
          <p:cNvSpPr>
            <a:spLocks noGrp="1"/>
          </p:cNvSpPr>
          <p:nvPr>
            <p:ph idx="1"/>
          </p:nvPr>
        </p:nvSpPr>
        <p:spPr>
          <a:xfrm>
            <a:off x="772388" y="1391020"/>
            <a:ext cx="6754477" cy="1778000"/>
          </a:xfrm>
        </p:spPr>
        <p:txBody>
          <a:bodyPr anchor="t">
            <a:normAutofit/>
          </a:bodyPr>
          <a:lstStyle/>
          <a:p>
            <a:pPr marL="0" indent="0">
              <a:buNone/>
            </a:pPr>
            <a:r>
              <a:rPr lang="it-IT" sz="2000" dirty="0"/>
              <a:t>Here </a:t>
            </a:r>
            <a:r>
              <a:rPr lang="it-IT" sz="2000" dirty="0" err="1"/>
              <a:t>we</a:t>
            </a:r>
            <a:r>
              <a:rPr lang="it-IT" sz="2000" dirty="0"/>
              <a:t> </a:t>
            </a:r>
            <a:r>
              <a:rPr lang="it-IT" sz="2000" dirty="0" err="1"/>
              <a:t>have</a:t>
            </a:r>
            <a:r>
              <a:rPr lang="it-IT" sz="2000" dirty="0"/>
              <a:t> the </a:t>
            </a:r>
            <a:r>
              <a:rPr lang="it-IT" sz="2000" dirty="0" err="1"/>
              <a:t>summary</a:t>
            </a:r>
            <a:r>
              <a:rPr lang="it-IT" sz="2000" dirty="0"/>
              <a:t> </a:t>
            </a:r>
            <a:r>
              <a:rPr lang="it-IT" sz="2000" dirty="0" err="1"/>
              <a:t>statistics</a:t>
            </a:r>
            <a:r>
              <a:rPr lang="it-IT" sz="2000" dirty="0"/>
              <a:t> of </a:t>
            </a:r>
            <a:r>
              <a:rPr lang="it-IT" sz="2000" dirty="0" err="1"/>
              <a:t>our</a:t>
            </a:r>
            <a:r>
              <a:rPr lang="it-IT" sz="2000" dirty="0"/>
              <a:t> dataset. </a:t>
            </a:r>
            <a:r>
              <a:rPr lang="it-IT" sz="2000" dirty="0" err="1"/>
              <a:t>We</a:t>
            </a:r>
            <a:r>
              <a:rPr lang="it-IT" sz="2000" dirty="0"/>
              <a:t> can </a:t>
            </a:r>
            <a:r>
              <a:rPr lang="it-IT" sz="2000" dirty="0" err="1"/>
              <a:t>observe</a:t>
            </a:r>
            <a:r>
              <a:rPr lang="it-IT" sz="2000" dirty="0"/>
              <a:t> </a:t>
            </a:r>
            <a:r>
              <a:rPr lang="it-IT" sz="2000" dirty="0" err="1"/>
              <a:t>that</a:t>
            </a:r>
            <a:r>
              <a:rPr lang="it-IT" sz="2000" dirty="0"/>
              <a:t> some </a:t>
            </a:r>
            <a:r>
              <a:rPr lang="it-IT" sz="2000" dirty="0" err="1"/>
              <a:t>variables</a:t>
            </a:r>
            <a:r>
              <a:rPr lang="it-IT" sz="2000" dirty="0"/>
              <a:t> like </a:t>
            </a:r>
            <a:r>
              <a:rPr lang="it-IT" sz="2000" b="0" i="0" u="none" strike="noStrike" dirty="0" err="1">
                <a:effectLst/>
              </a:rPr>
              <a:t>child</a:t>
            </a:r>
            <a:r>
              <a:rPr lang="it-IT" sz="2000" b="0" i="0" u="none" strike="noStrike" dirty="0">
                <a:effectLst/>
              </a:rPr>
              <a:t> </a:t>
            </a:r>
            <a:r>
              <a:rPr lang="it-IT" sz="2000" b="0" i="0" u="none" strike="noStrike" dirty="0" err="1">
                <a:effectLst/>
              </a:rPr>
              <a:t>mortality</a:t>
            </a:r>
            <a:r>
              <a:rPr lang="it-IT" sz="2000" b="0" i="0" u="none" strike="noStrike" dirty="0">
                <a:effectLst/>
              </a:rPr>
              <a:t> </a:t>
            </a:r>
            <a:r>
              <a:rPr lang="it-IT" sz="2000" b="0" i="0" u="none" strike="noStrike" dirty="0" err="1">
                <a:effectLst/>
              </a:rPr>
              <a:t>have</a:t>
            </a:r>
            <a:r>
              <a:rPr lang="it-IT" sz="2000" b="0" i="0" u="none" strike="noStrike" dirty="0">
                <a:effectLst/>
              </a:rPr>
              <a:t> a big range, from 2.6 to 208 </a:t>
            </a:r>
            <a:r>
              <a:rPr lang="it-IT" sz="2000" b="0" i="0" u="none" strike="noStrike" dirty="0" err="1">
                <a:effectLst/>
              </a:rPr>
              <a:t>deaths</a:t>
            </a:r>
            <a:r>
              <a:rPr lang="it-IT" sz="2000" b="0" i="0" u="none" strike="noStrike" dirty="0">
                <a:effectLst/>
              </a:rPr>
              <a:t> per 1000 live </a:t>
            </a:r>
            <a:r>
              <a:rPr lang="it-IT" sz="2000" b="0" i="0" u="none" strike="noStrike" dirty="0" err="1">
                <a:effectLst/>
              </a:rPr>
              <a:t>births</a:t>
            </a:r>
            <a:r>
              <a:rPr lang="it-IT" sz="2000" b="0" i="0" u="none" strike="noStrike" dirty="0">
                <a:effectLst/>
              </a:rPr>
              <a:t>. In </a:t>
            </a:r>
            <a:r>
              <a:rPr lang="it-IT" sz="2000" b="0" i="0" u="none" strike="noStrike" dirty="0" err="1">
                <a:effectLst/>
              </a:rPr>
              <a:t>others</a:t>
            </a:r>
            <a:r>
              <a:rPr lang="it-IT" sz="2000" b="0" i="0" u="none" strike="noStrike" dirty="0">
                <a:effectLst/>
              </a:rPr>
              <a:t> </a:t>
            </a:r>
            <a:r>
              <a:rPr lang="it-IT" sz="2000" b="0" i="0" u="none" strike="noStrike" dirty="0" err="1">
                <a:effectLst/>
              </a:rPr>
              <a:t>there’s</a:t>
            </a:r>
            <a:r>
              <a:rPr lang="it-IT" sz="2000" b="0" i="0" u="none" strike="noStrike" dirty="0">
                <a:effectLst/>
              </a:rPr>
              <a:t> a big </a:t>
            </a:r>
            <a:r>
              <a:rPr lang="it-IT" sz="2000" b="0" i="0" u="none" strike="noStrike" dirty="0" err="1">
                <a:effectLst/>
              </a:rPr>
              <a:t>difference</a:t>
            </a:r>
            <a:r>
              <a:rPr lang="it-IT" sz="2000" b="0" i="0" u="none" strike="noStrike" dirty="0">
                <a:effectLst/>
              </a:rPr>
              <a:t> </a:t>
            </a:r>
            <a:r>
              <a:rPr lang="it-IT" sz="2000" b="0" i="0" u="none" strike="noStrike" dirty="0" err="1">
                <a:effectLst/>
              </a:rPr>
              <a:t>between</a:t>
            </a:r>
            <a:r>
              <a:rPr lang="it-IT" sz="2000" b="0" i="0" u="none" strike="noStrike" dirty="0">
                <a:effectLst/>
              </a:rPr>
              <a:t> </a:t>
            </a:r>
            <a:r>
              <a:rPr lang="it-IT" sz="2000" b="0" i="0" u="none" strike="noStrike" dirty="0" err="1">
                <a:effectLst/>
              </a:rPr>
              <a:t>mean</a:t>
            </a:r>
            <a:r>
              <a:rPr lang="it-IT" sz="2000" b="0" i="0" u="none" strike="noStrike" dirty="0">
                <a:effectLst/>
              </a:rPr>
              <a:t> and minimum, for </a:t>
            </a:r>
            <a:r>
              <a:rPr lang="it-IT" sz="2000" b="0" i="0" u="none" strike="noStrike" dirty="0" err="1">
                <a:effectLst/>
              </a:rPr>
              <a:t>example</a:t>
            </a:r>
            <a:r>
              <a:rPr lang="it-IT" sz="2000" b="0" i="0" u="none" strike="noStrike" dirty="0">
                <a:effectLst/>
              </a:rPr>
              <a:t> the </a:t>
            </a:r>
            <a:r>
              <a:rPr lang="it-IT" sz="2000" b="0" i="0" u="none" strike="noStrike" dirty="0" err="1">
                <a:effectLst/>
              </a:rPr>
              <a:t>average</a:t>
            </a:r>
            <a:r>
              <a:rPr lang="it-IT" sz="2000" b="0" i="0" u="none" strike="noStrike" dirty="0">
                <a:effectLst/>
              </a:rPr>
              <a:t> life </a:t>
            </a:r>
            <a:r>
              <a:rPr lang="it-IT" sz="2000" b="0" i="0" u="none" strike="noStrike" dirty="0" err="1">
                <a:effectLst/>
              </a:rPr>
              <a:t>expectancy</a:t>
            </a:r>
            <a:r>
              <a:rPr lang="it-IT" sz="2000" b="0" i="0" u="none" strike="noStrike" dirty="0">
                <a:effectLst/>
              </a:rPr>
              <a:t> </a:t>
            </a:r>
            <a:r>
              <a:rPr lang="it-IT" sz="2000" b="0" i="0" u="none" strike="noStrike" dirty="0" err="1">
                <a:effectLst/>
              </a:rPr>
              <a:t>is</a:t>
            </a:r>
            <a:r>
              <a:rPr lang="it-IT" sz="2000" b="0" i="0" u="none" strike="noStrike" dirty="0">
                <a:effectLst/>
              </a:rPr>
              <a:t> </a:t>
            </a:r>
            <a:r>
              <a:rPr lang="it-IT" sz="2000" b="0" i="0" u="none" strike="noStrike" dirty="0" err="1">
                <a:effectLst/>
              </a:rPr>
              <a:t>around</a:t>
            </a:r>
            <a:r>
              <a:rPr lang="it-IT" sz="2000" b="0" i="0" u="none" strike="noStrike" dirty="0">
                <a:effectLst/>
              </a:rPr>
              <a:t> 70 </a:t>
            </a:r>
            <a:r>
              <a:rPr lang="it-IT" sz="2000" b="0" i="0" u="none" strike="noStrike" dirty="0" err="1">
                <a:effectLst/>
              </a:rPr>
              <a:t>years</a:t>
            </a:r>
            <a:r>
              <a:rPr lang="it-IT" sz="2000" b="0" i="0" u="none" strike="noStrike" dirty="0">
                <a:effectLst/>
              </a:rPr>
              <a:t> </a:t>
            </a:r>
            <a:r>
              <a:rPr lang="it-IT" sz="2000" b="0" i="0" u="none" strike="noStrike" dirty="0" err="1">
                <a:effectLst/>
              </a:rPr>
              <a:t>but</a:t>
            </a:r>
            <a:r>
              <a:rPr lang="it-IT" sz="2000" b="0" i="0" u="none" strike="noStrike" dirty="0">
                <a:effectLst/>
              </a:rPr>
              <a:t> the minimum </a:t>
            </a:r>
            <a:r>
              <a:rPr lang="it-IT" sz="2000" b="0" i="0" u="none" strike="noStrike" dirty="0" err="1">
                <a:effectLst/>
              </a:rPr>
              <a:t>value</a:t>
            </a:r>
            <a:r>
              <a:rPr lang="it-IT" sz="2000" b="0" i="0" u="none" strike="noStrike" dirty="0">
                <a:effectLst/>
              </a:rPr>
              <a:t> </a:t>
            </a:r>
            <a:r>
              <a:rPr lang="it-IT" sz="2000" b="0" i="0" u="none" strike="noStrike" dirty="0" err="1">
                <a:effectLst/>
              </a:rPr>
              <a:t>is</a:t>
            </a:r>
            <a:r>
              <a:rPr lang="it-IT" sz="2000" b="0" i="0" u="none" strike="noStrike" dirty="0">
                <a:effectLst/>
              </a:rPr>
              <a:t> just 32 </a:t>
            </a:r>
            <a:r>
              <a:rPr lang="it-IT" sz="2000" b="0" i="0" u="none" strike="noStrike" dirty="0" err="1">
                <a:effectLst/>
              </a:rPr>
              <a:t>years</a:t>
            </a:r>
            <a:r>
              <a:rPr lang="it-IT" sz="2000" b="0" i="0" u="none" strike="noStrike" dirty="0">
                <a:effectLst/>
              </a:rPr>
              <a:t>.</a:t>
            </a:r>
          </a:p>
          <a:p>
            <a:pPr marL="0" indent="0">
              <a:buNone/>
            </a:pPr>
            <a:endParaRPr lang="it-IT" sz="2000"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testo, schermata, Carattere, bianco&#10;&#10;Descrizione generata automaticamente">
            <a:extLst>
              <a:ext uri="{FF2B5EF4-FFF2-40B4-BE49-F238E27FC236}">
                <a16:creationId xmlns:a16="http://schemas.microsoft.com/office/drawing/2014/main" id="{497E3A82-349F-09B0-A517-C5FC5E4B7983}"/>
              </a:ext>
            </a:extLst>
          </p:cNvPr>
          <p:cNvPicPr>
            <a:picLocks noChangeAspect="1"/>
          </p:cNvPicPr>
          <p:nvPr/>
        </p:nvPicPr>
        <p:blipFill>
          <a:blip r:embed="rId2"/>
          <a:stretch>
            <a:fillRect/>
          </a:stretch>
        </p:blipFill>
        <p:spPr>
          <a:xfrm>
            <a:off x="2309075" y="3429000"/>
            <a:ext cx="7573850" cy="3124212"/>
          </a:xfrm>
          <a:prstGeom prst="rect">
            <a:avLst/>
          </a:prstGeom>
        </p:spPr>
      </p:pic>
    </p:spTree>
    <p:extLst>
      <p:ext uri="{BB962C8B-B14F-4D97-AF65-F5344CB8AC3E}">
        <p14:creationId xmlns:p14="http://schemas.microsoft.com/office/powerpoint/2010/main" val="454800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E11538A-ACB3-F582-03F0-2401079D32F1}"/>
              </a:ext>
            </a:extLst>
          </p:cNvPr>
          <p:cNvSpPr>
            <a:spLocks noGrp="1"/>
          </p:cNvSpPr>
          <p:nvPr>
            <p:ph type="title"/>
          </p:nvPr>
        </p:nvSpPr>
        <p:spPr>
          <a:xfrm>
            <a:off x="601133" y="457201"/>
            <a:ext cx="2690537" cy="956732"/>
          </a:xfrm>
        </p:spPr>
        <p:txBody>
          <a:bodyPr anchor="b">
            <a:normAutofit/>
          </a:bodyPr>
          <a:lstStyle/>
          <a:p>
            <a:r>
              <a:rPr lang="it-IT" sz="4000" dirty="0"/>
              <a:t>EDA</a:t>
            </a:r>
          </a:p>
        </p:txBody>
      </p:sp>
      <p:sp>
        <p:nvSpPr>
          <p:cNvPr id="3" name="Segnaposto contenuto 2">
            <a:extLst>
              <a:ext uri="{FF2B5EF4-FFF2-40B4-BE49-F238E27FC236}">
                <a16:creationId xmlns:a16="http://schemas.microsoft.com/office/drawing/2014/main" id="{23D38FC3-68C2-AB32-C7A1-C9F7FA510A2C}"/>
              </a:ext>
            </a:extLst>
          </p:cNvPr>
          <p:cNvSpPr>
            <a:spLocks noGrp="1"/>
          </p:cNvSpPr>
          <p:nvPr>
            <p:ph idx="1"/>
          </p:nvPr>
        </p:nvSpPr>
        <p:spPr>
          <a:xfrm>
            <a:off x="601133" y="1761066"/>
            <a:ext cx="4478868" cy="4377267"/>
          </a:xfrm>
        </p:spPr>
        <p:txBody>
          <a:bodyPr>
            <a:normAutofit lnSpcReduction="10000"/>
          </a:bodyPr>
          <a:lstStyle/>
          <a:p>
            <a:pPr marL="0" indent="0">
              <a:buNone/>
            </a:pPr>
            <a:r>
              <a:rPr lang="it-IT" sz="2000" b="0" i="0" u="none" strike="noStrike" dirty="0">
                <a:effectLst/>
              </a:rPr>
              <a:t>Overall, the </a:t>
            </a:r>
            <a:r>
              <a:rPr lang="it-IT" sz="2000" b="0" i="0" u="none" strike="noStrike" dirty="0" err="1">
                <a:effectLst/>
              </a:rPr>
              <a:t>expenditure</a:t>
            </a:r>
            <a:r>
              <a:rPr lang="it-IT" sz="2000" b="0" i="0" u="none" strike="noStrike" dirty="0">
                <a:effectLst/>
              </a:rPr>
              <a:t> on health and </a:t>
            </a:r>
            <a:r>
              <a:rPr lang="it-IT" sz="2000" b="0" i="0" u="none" strike="noStrike" dirty="0" err="1">
                <a:effectLst/>
              </a:rPr>
              <a:t>average</a:t>
            </a:r>
            <a:r>
              <a:rPr lang="it-IT" sz="2000" b="0" i="0" u="none" strike="noStrike" dirty="0">
                <a:effectLst/>
              </a:rPr>
              <a:t> life </a:t>
            </a:r>
            <a:r>
              <a:rPr lang="it-IT" sz="2000" b="0" i="0" u="none" strike="noStrike" dirty="0" err="1">
                <a:effectLst/>
              </a:rPr>
              <a:t>expectancy</a:t>
            </a:r>
            <a:r>
              <a:rPr lang="it-IT" sz="2000" b="0" i="0" u="none" strike="noStrike" dirty="0">
                <a:effectLst/>
              </a:rPr>
              <a:t> </a:t>
            </a:r>
            <a:r>
              <a:rPr lang="it-IT" sz="2000" b="0" i="0" u="none" strike="noStrike" dirty="0" err="1">
                <a:effectLst/>
              </a:rPr>
              <a:t>has</a:t>
            </a:r>
            <a:r>
              <a:rPr lang="it-IT" sz="2000" b="0" i="0" u="none" strike="noStrike" dirty="0">
                <a:effectLst/>
              </a:rPr>
              <a:t> </a:t>
            </a:r>
            <a:r>
              <a:rPr lang="it-IT" sz="2000" b="0" i="0" u="none" strike="noStrike" dirty="0" err="1">
                <a:effectLst/>
              </a:rPr>
              <a:t>lesser</a:t>
            </a:r>
            <a:r>
              <a:rPr lang="it-IT" sz="2000" b="0" i="0" u="none" strike="noStrike" dirty="0">
                <a:effectLst/>
              </a:rPr>
              <a:t> standard </a:t>
            </a:r>
            <a:r>
              <a:rPr lang="it-IT" sz="2000" b="0" i="0" u="none" strike="noStrike" dirty="0" err="1">
                <a:effectLst/>
              </a:rPr>
              <a:t>deviation</a:t>
            </a:r>
            <a:r>
              <a:rPr lang="it-IT" sz="2000" b="0" i="0" u="none" strike="noStrike" dirty="0">
                <a:effectLst/>
              </a:rPr>
              <a:t> and just a </a:t>
            </a:r>
            <a:r>
              <a:rPr lang="it-IT" sz="2000" b="0" i="0" u="none" strike="noStrike" dirty="0" err="1">
                <a:effectLst/>
              </a:rPr>
              <a:t>few</a:t>
            </a:r>
            <a:r>
              <a:rPr lang="it-IT" sz="2000" b="0" i="0" u="none" strike="noStrike" dirty="0">
                <a:effectLst/>
              </a:rPr>
              <a:t> </a:t>
            </a:r>
            <a:r>
              <a:rPr lang="it-IT" sz="2000" b="0" i="0" u="none" strike="noStrike" dirty="0" err="1">
                <a:effectLst/>
              </a:rPr>
              <a:t>outliers</a:t>
            </a:r>
            <a:r>
              <a:rPr lang="it-IT" sz="2000" b="0" i="0" u="none" strike="noStrike" dirty="0">
                <a:effectLst/>
              </a:rPr>
              <a:t>, </a:t>
            </a:r>
            <a:r>
              <a:rPr lang="it-IT" sz="2000" b="0" i="0" u="none" strike="noStrike" dirty="0" err="1">
                <a:effectLst/>
              </a:rPr>
              <a:t>which</a:t>
            </a:r>
            <a:r>
              <a:rPr lang="it-IT" sz="2000" b="0" i="0" u="none" strike="noStrike" dirty="0">
                <a:effectLst/>
              </a:rPr>
              <a:t> </a:t>
            </a:r>
            <a:r>
              <a:rPr lang="it-IT" sz="2000" b="0" i="0" u="none" strike="noStrike" dirty="0" err="1">
                <a:effectLst/>
              </a:rPr>
              <a:t>reflects</a:t>
            </a:r>
            <a:r>
              <a:rPr lang="it-IT" sz="2000" b="0" i="0" u="none" strike="noStrike" dirty="0">
                <a:effectLst/>
              </a:rPr>
              <a:t> </a:t>
            </a:r>
            <a:r>
              <a:rPr lang="it-IT" sz="2000" b="0" i="0" u="none" strike="noStrike" dirty="0" err="1">
                <a:effectLst/>
              </a:rPr>
              <a:t>less</a:t>
            </a:r>
            <a:r>
              <a:rPr lang="it-IT" sz="2000" b="0" i="0" u="none" strike="noStrike" dirty="0">
                <a:effectLst/>
              </a:rPr>
              <a:t> </a:t>
            </a:r>
            <a:r>
              <a:rPr lang="it-IT" sz="2000" b="0" i="0" u="none" strike="noStrike" dirty="0" err="1">
                <a:effectLst/>
              </a:rPr>
              <a:t>variability</a:t>
            </a:r>
            <a:r>
              <a:rPr lang="it-IT" sz="2000" b="0" i="0" u="none" strike="noStrike" dirty="0">
                <a:effectLst/>
              </a:rPr>
              <a:t> </a:t>
            </a:r>
            <a:r>
              <a:rPr lang="it-IT" sz="2000" b="0" i="0" u="none" strike="noStrike" dirty="0" err="1">
                <a:effectLst/>
              </a:rPr>
              <a:t>across</a:t>
            </a:r>
            <a:r>
              <a:rPr lang="it-IT" sz="2000" b="0" i="0" u="none" strike="noStrike" dirty="0">
                <a:effectLst/>
              </a:rPr>
              <a:t> countries. </a:t>
            </a:r>
            <a:r>
              <a:rPr lang="it-IT" sz="2000" b="0" i="0" u="none" strike="noStrike" dirty="0" err="1">
                <a:effectLst/>
              </a:rPr>
              <a:t>All</a:t>
            </a:r>
            <a:r>
              <a:rPr lang="it-IT" sz="2000" b="0" i="0" u="none" strike="noStrike" dirty="0">
                <a:effectLst/>
              </a:rPr>
              <a:t> </a:t>
            </a:r>
            <a:r>
              <a:rPr lang="it-IT" sz="2000" b="0" i="0" u="none" strike="noStrike" dirty="0" err="1">
                <a:effectLst/>
              </a:rPr>
              <a:t>other</a:t>
            </a:r>
            <a:r>
              <a:rPr lang="it-IT" sz="2000" b="0" i="0" u="none" strike="noStrike" dirty="0">
                <a:effectLst/>
              </a:rPr>
              <a:t> </a:t>
            </a:r>
            <a:r>
              <a:rPr lang="it-IT" sz="2000" b="0" i="0" u="none" strike="noStrike" dirty="0" err="1">
                <a:effectLst/>
              </a:rPr>
              <a:t>variables</a:t>
            </a:r>
            <a:r>
              <a:rPr lang="it-IT" sz="2000" b="0" i="0" u="none" strike="noStrike" dirty="0">
                <a:effectLst/>
              </a:rPr>
              <a:t> </a:t>
            </a:r>
            <a:r>
              <a:rPr lang="it-IT" sz="2000" b="0" i="0" u="none" strike="noStrike" dirty="0" err="1">
                <a:effectLst/>
              </a:rPr>
              <a:t>have</a:t>
            </a:r>
            <a:r>
              <a:rPr lang="it-IT" sz="2000" b="0" i="0" u="none" strike="noStrike" dirty="0">
                <a:effectLst/>
              </a:rPr>
              <a:t> </a:t>
            </a:r>
            <a:r>
              <a:rPr lang="it-IT" sz="2000" b="0" i="0" u="none" strike="noStrike" dirty="0" err="1">
                <a:effectLst/>
              </a:rPr>
              <a:t>very</a:t>
            </a:r>
            <a:r>
              <a:rPr lang="it-IT" sz="2000" b="0" i="0" u="none" strike="noStrike" dirty="0">
                <a:effectLst/>
              </a:rPr>
              <a:t> high spread </a:t>
            </a:r>
            <a:r>
              <a:rPr lang="it-IT" sz="2000" b="0" i="0" u="none" strike="noStrike" dirty="0" err="1">
                <a:effectLst/>
              </a:rPr>
              <a:t>across</a:t>
            </a:r>
            <a:r>
              <a:rPr lang="it-IT" sz="2000" b="0" i="0" u="none" strike="noStrike" dirty="0">
                <a:effectLst/>
              </a:rPr>
              <a:t> countries. </a:t>
            </a:r>
          </a:p>
          <a:p>
            <a:pPr>
              <a:buFont typeface="Arial" panose="020B0604020202020204" pitchFamily="34" charset="0"/>
              <a:buChar char="•"/>
            </a:pPr>
            <a:r>
              <a:rPr lang="it-IT" sz="2000" b="0" i="0" u="none" strike="noStrike" dirty="0">
                <a:effectLst/>
              </a:rPr>
              <a:t>Health </a:t>
            </a:r>
            <a:r>
              <a:rPr lang="it-IT" sz="2000" b="0" i="0" u="none" strike="noStrike" dirty="0" err="1">
                <a:effectLst/>
              </a:rPr>
              <a:t>expenditure</a:t>
            </a:r>
            <a:r>
              <a:rPr lang="it-IT" sz="2000" b="0" i="0" u="none" strike="noStrike" dirty="0">
                <a:effectLst/>
              </a:rPr>
              <a:t> </a:t>
            </a:r>
            <a:r>
              <a:rPr lang="it-IT" sz="2000" b="0" i="0" u="none" strike="noStrike" dirty="0" err="1">
                <a:effectLst/>
              </a:rPr>
              <a:t>is</a:t>
            </a:r>
            <a:r>
              <a:rPr lang="it-IT" sz="2000" b="0" i="0" u="none" strike="noStrike" dirty="0">
                <a:effectLst/>
              </a:rPr>
              <a:t> the </a:t>
            </a:r>
            <a:r>
              <a:rPr lang="it-IT" sz="2000" b="0" i="0" u="none" strike="noStrike" dirty="0" err="1">
                <a:effectLst/>
              </a:rPr>
              <a:t>only</a:t>
            </a:r>
            <a:r>
              <a:rPr lang="it-IT" sz="2000" b="0" i="0" u="none" strike="noStrike" dirty="0">
                <a:effectLst/>
              </a:rPr>
              <a:t> </a:t>
            </a:r>
            <a:r>
              <a:rPr lang="it-IT" sz="2000" b="0" i="0" u="none" strike="noStrike" dirty="0" err="1">
                <a:effectLst/>
              </a:rPr>
              <a:t>variable</a:t>
            </a:r>
            <a:r>
              <a:rPr lang="it-IT" sz="2000" b="0" i="0" u="none" strike="noStrike" dirty="0">
                <a:effectLst/>
              </a:rPr>
              <a:t> </a:t>
            </a:r>
            <a:r>
              <a:rPr lang="it-IT" sz="2000" b="0" i="0" u="none" strike="noStrike" dirty="0" err="1">
                <a:effectLst/>
              </a:rPr>
              <a:t>that</a:t>
            </a:r>
            <a:r>
              <a:rPr lang="it-IT" sz="2000" b="0" i="0" u="none" strike="noStrike" dirty="0">
                <a:effectLst/>
              </a:rPr>
              <a:t> </a:t>
            </a:r>
            <a:r>
              <a:rPr lang="it-IT" sz="2000" b="0" i="0" u="none" strike="noStrike" dirty="0" err="1">
                <a:effectLst/>
              </a:rPr>
              <a:t>resembles</a:t>
            </a:r>
            <a:r>
              <a:rPr lang="it-IT" sz="2000" b="0" i="0" u="none" strike="noStrike" dirty="0">
                <a:effectLst/>
              </a:rPr>
              <a:t> a </a:t>
            </a:r>
            <a:r>
              <a:rPr lang="it-IT" sz="2000" b="0" i="0" u="none" strike="noStrike" dirty="0" err="1">
                <a:effectLst/>
              </a:rPr>
              <a:t>gaussian</a:t>
            </a:r>
            <a:r>
              <a:rPr lang="it-IT" sz="2000" b="0" i="0" u="none" strike="noStrike" dirty="0">
                <a:effectLst/>
              </a:rPr>
              <a:t> </a:t>
            </a:r>
            <a:r>
              <a:rPr lang="it-IT" sz="2000" b="0" i="0" u="none" strike="noStrike" dirty="0" err="1">
                <a:effectLst/>
              </a:rPr>
              <a:t>distribution</a:t>
            </a:r>
            <a:r>
              <a:rPr lang="it-IT" sz="2000" b="0" i="0" u="none" strike="noStrike" dirty="0">
                <a:effectLst/>
              </a:rPr>
              <a:t>. </a:t>
            </a:r>
          </a:p>
          <a:p>
            <a:pPr>
              <a:buFont typeface="Arial" panose="020B0604020202020204" pitchFamily="34" charset="0"/>
              <a:buChar char="•"/>
            </a:pPr>
            <a:r>
              <a:rPr lang="it-IT" sz="2000" b="0" i="0" u="none" strike="noStrike" dirty="0">
                <a:effectLst/>
              </a:rPr>
              <a:t>The life </a:t>
            </a:r>
            <a:r>
              <a:rPr lang="it-IT" sz="2000" b="0" i="0" u="none" strike="noStrike" dirty="0" err="1">
                <a:effectLst/>
              </a:rPr>
              <a:t>expectancy</a:t>
            </a:r>
            <a:r>
              <a:rPr lang="it-IT" sz="2000" b="0" i="0" u="none" strike="noStrike" dirty="0">
                <a:effectLst/>
              </a:rPr>
              <a:t> </a:t>
            </a:r>
            <a:r>
              <a:rPr lang="it-IT" sz="2000" b="0" i="0" u="none" strike="noStrike" dirty="0" err="1">
                <a:effectLst/>
              </a:rPr>
              <a:t>is</a:t>
            </a:r>
            <a:r>
              <a:rPr lang="it-IT" sz="2000" b="0" i="0" u="none" strike="noStrike" dirty="0">
                <a:effectLst/>
              </a:rPr>
              <a:t> the </a:t>
            </a:r>
            <a:r>
              <a:rPr lang="it-IT" sz="2000" b="0" i="0" u="none" strike="noStrike" dirty="0" err="1">
                <a:effectLst/>
              </a:rPr>
              <a:t>only</a:t>
            </a:r>
            <a:r>
              <a:rPr lang="it-IT" sz="2000" b="0" i="0" u="none" strike="noStrike" dirty="0">
                <a:effectLst/>
              </a:rPr>
              <a:t> </a:t>
            </a:r>
            <a:r>
              <a:rPr lang="it-IT" sz="2000" b="0" i="0" u="none" strike="noStrike" dirty="0" err="1">
                <a:effectLst/>
              </a:rPr>
              <a:t>variable</a:t>
            </a:r>
            <a:r>
              <a:rPr lang="it-IT" sz="2000" b="0" i="0" u="none" strike="noStrike" dirty="0">
                <a:effectLst/>
              </a:rPr>
              <a:t> </a:t>
            </a:r>
            <a:r>
              <a:rPr lang="it-IT" sz="2000" b="0" i="0" u="none" strike="noStrike" dirty="0" err="1">
                <a:effectLst/>
              </a:rPr>
              <a:t>which</a:t>
            </a:r>
            <a:r>
              <a:rPr lang="it-IT" sz="2000" b="0" i="0" u="none" strike="noStrike" dirty="0">
                <a:effectLst/>
              </a:rPr>
              <a:t> </a:t>
            </a:r>
            <a:r>
              <a:rPr lang="it-IT" sz="2000" b="0" i="0" u="none" strike="noStrike" dirty="0" err="1">
                <a:effectLst/>
              </a:rPr>
              <a:t>is</a:t>
            </a:r>
            <a:r>
              <a:rPr lang="it-IT" sz="2000" b="0" i="0" u="none" strike="noStrike" dirty="0">
                <a:effectLst/>
              </a:rPr>
              <a:t> </a:t>
            </a:r>
            <a:r>
              <a:rPr lang="it-IT" sz="2000" b="0" i="0" u="none" strike="noStrike" dirty="0" err="1">
                <a:effectLst/>
              </a:rPr>
              <a:t>skewed</a:t>
            </a:r>
            <a:r>
              <a:rPr lang="it-IT" sz="2000" b="0" i="0" u="none" strike="noStrike" dirty="0">
                <a:effectLst/>
              </a:rPr>
              <a:t> to the </a:t>
            </a:r>
            <a:r>
              <a:rPr lang="it-IT" sz="2000" b="0" i="0" u="none" strike="noStrike" dirty="0" err="1">
                <a:effectLst/>
              </a:rPr>
              <a:t>left</a:t>
            </a:r>
            <a:r>
              <a:rPr lang="it-IT" sz="2000" b="0" i="0" u="none" strike="noStrike" dirty="0">
                <a:effectLst/>
              </a:rPr>
              <a:t> </a:t>
            </a:r>
            <a:r>
              <a:rPr lang="it-IT" sz="2000" b="0" i="0" u="none" strike="noStrike" dirty="0" err="1">
                <a:effectLst/>
              </a:rPr>
              <a:t>meaning</a:t>
            </a:r>
            <a:r>
              <a:rPr lang="it-IT" sz="2000" b="0" i="0" u="none" strike="noStrike" dirty="0">
                <a:effectLst/>
              </a:rPr>
              <a:t> </a:t>
            </a:r>
            <a:r>
              <a:rPr lang="it-IT" sz="2000" b="0" i="0" u="none" strike="noStrike" dirty="0" err="1">
                <a:effectLst/>
              </a:rPr>
              <a:t>most</a:t>
            </a:r>
            <a:r>
              <a:rPr lang="it-IT" sz="2000" b="0" i="0" u="none" strike="noStrike" dirty="0">
                <a:effectLst/>
              </a:rPr>
              <a:t> countries </a:t>
            </a:r>
            <a:r>
              <a:rPr lang="it-IT" sz="2000" b="0" i="0" u="none" strike="noStrike" dirty="0" err="1">
                <a:effectLst/>
              </a:rPr>
              <a:t>have</a:t>
            </a:r>
            <a:r>
              <a:rPr lang="it-IT" sz="2000" b="0" i="0" u="none" strike="noStrike" dirty="0">
                <a:effectLst/>
              </a:rPr>
              <a:t> </a:t>
            </a:r>
            <a:r>
              <a:rPr lang="it-IT" sz="2000" b="0" i="0" u="none" strike="noStrike" dirty="0" err="1">
                <a:effectLst/>
              </a:rPr>
              <a:t>already</a:t>
            </a:r>
            <a:r>
              <a:rPr lang="it-IT" sz="2000" b="0" i="0" u="none" strike="noStrike" dirty="0">
                <a:effectLst/>
              </a:rPr>
              <a:t> </a:t>
            </a:r>
            <a:r>
              <a:rPr lang="it-IT" sz="2000" b="0" i="0" u="none" strike="noStrike" dirty="0" err="1">
                <a:effectLst/>
              </a:rPr>
              <a:t>been</a:t>
            </a:r>
            <a:r>
              <a:rPr lang="it-IT" sz="2000" b="0" i="0" u="none" strike="noStrike" dirty="0">
                <a:effectLst/>
              </a:rPr>
              <a:t> </a:t>
            </a:r>
            <a:r>
              <a:rPr lang="it-IT" sz="2000" b="0" i="0" u="none" strike="noStrike" dirty="0" err="1">
                <a:effectLst/>
              </a:rPr>
              <a:t>successful</a:t>
            </a:r>
            <a:r>
              <a:rPr lang="it-IT" sz="2000" b="0" i="0" u="none" strike="noStrike" dirty="0">
                <a:effectLst/>
              </a:rPr>
              <a:t> in </a:t>
            </a:r>
            <a:r>
              <a:rPr lang="it-IT" sz="2000" b="0" i="0" u="none" strike="noStrike" dirty="0" err="1">
                <a:effectLst/>
              </a:rPr>
              <a:t>achieving</a:t>
            </a:r>
            <a:r>
              <a:rPr lang="it-IT" sz="2000" b="0" i="0" u="none" strike="noStrike" dirty="0">
                <a:effectLst/>
              </a:rPr>
              <a:t> high life </a:t>
            </a:r>
            <a:r>
              <a:rPr lang="it-IT" sz="2000" b="0" i="0" u="none" strike="noStrike" dirty="0" err="1">
                <a:effectLst/>
              </a:rPr>
              <a:t>expectancy</a:t>
            </a:r>
            <a:r>
              <a:rPr lang="it-IT" sz="2000" b="0" i="0" u="none" strike="noStrike" dirty="0">
                <a:effectLst/>
              </a:rPr>
              <a:t>.</a:t>
            </a:r>
          </a:p>
          <a:p>
            <a:pPr marL="0" indent="0">
              <a:buNone/>
            </a:pPr>
            <a:r>
              <a:rPr lang="it-IT" sz="2000" b="0" i="0" u="none" strike="noStrike" dirty="0" err="1">
                <a:effectLst/>
              </a:rPr>
              <a:t>These</a:t>
            </a:r>
            <a:r>
              <a:rPr lang="it-IT" sz="2000" b="0" i="0" u="none" strike="noStrike" dirty="0">
                <a:effectLst/>
              </a:rPr>
              <a:t> are the </a:t>
            </a:r>
            <a:r>
              <a:rPr lang="it-IT" sz="2000" b="0" i="0" u="none" strike="noStrike" dirty="0" err="1">
                <a:effectLst/>
              </a:rPr>
              <a:t>variables</a:t>
            </a:r>
            <a:r>
              <a:rPr lang="it-IT" sz="2000" b="0" i="0" u="none" strike="noStrike" dirty="0">
                <a:effectLst/>
              </a:rPr>
              <a:t> </a:t>
            </a:r>
            <a:r>
              <a:rPr lang="it-IT" sz="2000" b="0" i="0" u="none" strike="noStrike" dirty="0" err="1">
                <a:effectLst/>
              </a:rPr>
              <a:t>that</a:t>
            </a:r>
            <a:r>
              <a:rPr lang="it-IT" sz="2000" b="0" i="0" u="none" strike="noStrike" dirty="0">
                <a:effectLst/>
              </a:rPr>
              <a:t> </a:t>
            </a:r>
            <a:r>
              <a:rPr lang="it-IT" sz="2000" b="0" i="0" u="none" strike="noStrike" dirty="0" err="1">
                <a:effectLst/>
              </a:rPr>
              <a:t>might</a:t>
            </a:r>
            <a:r>
              <a:rPr lang="it-IT" sz="2000" b="0" i="0" u="none" strike="noStrike" dirty="0">
                <a:effectLst/>
              </a:rPr>
              <a:t> help </a:t>
            </a:r>
            <a:r>
              <a:rPr lang="it-IT" sz="2000" b="0" i="0" u="none" strike="noStrike" dirty="0" err="1">
                <a:effectLst/>
              </a:rPr>
              <a:t>us</a:t>
            </a:r>
            <a:r>
              <a:rPr lang="it-IT" sz="2000" b="0" i="0" u="none" strike="noStrike" dirty="0">
                <a:effectLst/>
              </a:rPr>
              <a:t> </a:t>
            </a:r>
            <a:r>
              <a:rPr lang="it-IT" sz="2000" b="0" i="0" u="none" strike="noStrike" dirty="0" err="1">
                <a:effectLst/>
              </a:rPr>
              <a:t>identify</a:t>
            </a:r>
            <a:r>
              <a:rPr lang="it-IT" sz="2000" b="0" i="0" u="none" strike="noStrike" dirty="0">
                <a:effectLst/>
              </a:rPr>
              <a:t> the clusters, </a:t>
            </a:r>
            <a:r>
              <a:rPr lang="it-IT" sz="2000" b="0" i="0" u="none" strike="noStrike" dirty="0" err="1">
                <a:effectLst/>
              </a:rPr>
              <a:t>if</a:t>
            </a:r>
            <a:r>
              <a:rPr lang="it-IT" sz="2000" b="0" i="0" u="none" strike="noStrike" dirty="0">
                <a:effectLst/>
              </a:rPr>
              <a:t> </a:t>
            </a:r>
            <a:r>
              <a:rPr lang="it-IT" sz="2000" b="0" i="0" u="none" strike="noStrike" dirty="0" err="1">
                <a:effectLst/>
              </a:rPr>
              <a:t>they</a:t>
            </a:r>
            <a:r>
              <a:rPr lang="it-IT" sz="2000" b="0" i="0" u="none" strike="noStrike" dirty="0">
                <a:effectLst/>
              </a:rPr>
              <a:t> </a:t>
            </a:r>
            <a:r>
              <a:rPr lang="it-IT" sz="2000" b="0" i="0" u="none" strike="noStrike" dirty="0" err="1">
                <a:effectLst/>
              </a:rPr>
              <a:t>exist</a:t>
            </a:r>
            <a:r>
              <a:rPr lang="it-IT" sz="2000" b="0" i="0" u="none" strike="noStrike" dirty="0">
                <a:effectLst/>
              </a:rPr>
              <a:t>.</a:t>
            </a:r>
          </a:p>
        </p:txBody>
      </p:sp>
      <p:pic>
        <p:nvPicPr>
          <p:cNvPr id="7" name="Immagine 6">
            <a:extLst>
              <a:ext uri="{FF2B5EF4-FFF2-40B4-BE49-F238E27FC236}">
                <a16:creationId xmlns:a16="http://schemas.microsoft.com/office/drawing/2014/main" id="{C570E092-6670-4D0C-5F06-616CD22A5E86}"/>
              </a:ext>
            </a:extLst>
          </p:cNvPr>
          <p:cNvPicPr>
            <a:picLocks noChangeAspect="1"/>
          </p:cNvPicPr>
          <p:nvPr/>
        </p:nvPicPr>
        <p:blipFill>
          <a:blip r:embed="rId2"/>
          <a:stretch>
            <a:fillRect/>
          </a:stretch>
        </p:blipFill>
        <p:spPr>
          <a:xfrm>
            <a:off x="5443561" y="690979"/>
            <a:ext cx="6748440" cy="2294467"/>
          </a:xfrm>
          <a:prstGeom prst="rect">
            <a:avLst/>
          </a:prstGeom>
        </p:spPr>
      </p:pic>
      <p:pic>
        <p:nvPicPr>
          <p:cNvPr id="5" name="Immagine 4">
            <a:extLst>
              <a:ext uri="{FF2B5EF4-FFF2-40B4-BE49-F238E27FC236}">
                <a16:creationId xmlns:a16="http://schemas.microsoft.com/office/drawing/2014/main" id="{7FECD6D3-766F-2C82-B75C-4AA26B924DDD}"/>
              </a:ext>
            </a:extLst>
          </p:cNvPr>
          <p:cNvPicPr>
            <a:picLocks noChangeAspect="1"/>
          </p:cNvPicPr>
          <p:nvPr/>
        </p:nvPicPr>
        <p:blipFill>
          <a:blip r:embed="rId3"/>
          <a:stretch>
            <a:fillRect/>
          </a:stretch>
        </p:blipFill>
        <p:spPr>
          <a:xfrm>
            <a:off x="5443561" y="3429000"/>
            <a:ext cx="6748440" cy="2294467"/>
          </a:xfrm>
          <a:prstGeom prst="rect">
            <a:avLst/>
          </a:prstGeom>
        </p:spPr>
      </p:pic>
      <p:sp>
        <p:nvSpPr>
          <p:cNvPr id="14" name="Rectangle 13">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276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2B6942D-76D9-A94E-9AB6-60C9F33FA3DE}"/>
              </a:ext>
            </a:extLst>
          </p:cNvPr>
          <p:cNvSpPr>
            <a:spLocks noGrp="1"/>
          </p:cNvSpPr>
          <p:nvPr>
            <p:ph type="title"/>
          </p:nvPr>
        </p:nvSpPr>
        <p:spPr>
          <a:xfrm>
            <a:off x="492122" y="578390"/>
            <a:ext cx="3201366" cy="2020878"/>
          </a:xfrm>
        </p:spPr>
        <p:txBody>
          <a:bodyPr anchor="b">
            <a:normAutofit/>
          </a:bodyPr>
          <a:lstStyle/>
          <a:p>
            <a:pPr algn="r"/>
            <a:r>
              <a:rPr lang="it-IT" sz="4000" dirty="0">
                <a:solidFill>
                  <a:srgbClr val="FFFFFF"/>
                </a:solidFill>
              </a:rPr>
              <a:t>EDA</a:t>
            </a:r>
          </a:p>
        </p:txBody>
      </p:sp>
      <p:sp>
        <p:nvSpPr>
          <p:cNvPr id="3" name="Segnaposto contenuto 2">
            <a:extLst>
              <a:ext uri="{FF2B5EF4-FFF2-40B4-BE49-F238E27FC236}">
                <a16:creationId xmlns:a16="http://schemas.microsoft.com/office/drawing/2014/main" id="{D4FCF491-F551-B6D4-98F4-2C9337C20CB3}"/>
              </a:ext>
            </a:extLst>
          </p:cNvPr>
          <p:cNvSpPr>
            <a:spLocks noGrp="1"/>
          </p:cNvSpPr>
          <p:nvPr>
            <p:ph idx="1"/>
          </p:nvPr>
        </p:nvSpPr>
        <p:spPr>
          <a:xfrm>
            <a:off x="4309191" y="717215"/>
            <a:ext cx="5925406" cy="1882053"/>
          </a:xfrm>
        </p:spPr>
        <p:txBody>
          <a:bodyPr anchor="ctr">
            <a:normAutofit/>
          </a:bodyPr>
          <a:lstStyle/>
          <a:p>
            <a:pPr marL="0" indent="0">
              <a:buNone/>
            </a:pPr>
            <a:r>
              <a:rPr lang="it-IT" sz="2000" dirty="0" err="1"/>
              <a:t>We</a:t>
            </a:r>
            <a:r>
              <a:rPr lang="it-IT" sz="2000" dirty="0"/>
              <a:t> can </a:t>
            </a:r>
            <a:r>
              <a:rPr lang="it-IT" sz="2000" dirty="0" err="1"/>
              <a:t>also</a:t>
            </a:r>
            <a:r>
              <a:rPr lang="it-IT" sz="2000" dirty="0"/>
              <a:t> </a:t>
            </a:r>
            <a:r>
              <a:rPr lang="it-IT" sz="2000" dirty="0" err="1"/>
              <a:t>observe</a:t>
            </a:r>
            <a:r>
              <a:rPr lang="it-IT" sz="2000" dirty="0"/>
              <a:t> </a:t>
            </a:r>
            <a:r>
              <a:rPr lang="it-IT" sz="2000" dirty="0" err="1"/>
              <a:t>that</a:t>
            </a:r>
            <a:r>
              <a:rPr lang="it-IT" sz="2000" dirty="0"/>
              <a:t> GDPP </a:t>
            </a:r>
            <a:r>
              <a:rPr lang="it-IT" sz="2000" dirty="0" err="1"/>
              <a:t>is</a:t>
            </a:r>
            <a:r>
              <a:rPr lang="it-IT" sz="2000" dirty="0"/>
              <a:t> the </a:t>
            </a:r>
            <a:r>
              <a:rPr lang="it-IT" sz="2000" dirty="0" err="1"/>
              <a:t>variable</a:t>
            </a:r>
            <a:r>
              <a:rPr lang="it-IT" sz="2000" dirty="0"/>
              <a:t> with the </a:t>
            </a:r>
            <a:r>
              <a:rPr lang="it-IT" sz="2000" dirty="0" err="1"/>
              <a:t>most</a:t>
            </a:r>
            <a:r>
              <a:rPr lang="it-IT" sz="2000" dirty="0"/>
              <a:t> </a:t>
            </a:r>
            <a:r>
              <a:rPr lang="it-IT" sz="2000" dirty="0" err="1"/>
              <a:t>skewed</a:t>
            </a:r>
            <a:r>
              <a:rPr lang="it-IT" sz="2000" dirty="0"/>
              <a:t> </a:t>
            </a:r>
            <a:r>
              <a:rPr lang="it-IT" sz="2000" dirty="0" err="1"/>
              <a:t>distribution</a:t>
            </a:r>
            <a:r>
              <a:rPr lang="it-IT" sz="2000" dirty="0"/>
              <a:t>. </a:t>
            </a:r>
            <a:r>
              <a:rPr lang="it-IT" sz="2000" dirty="0" err="1"/>
              <a:t>That</a:t>
            </a:r>
            <a:r>
              <a:rPr lang="it-IT" sz="2000" dirty="0"/>
              <a:t> </a:t>
            </a:r>
            <a:r>
              <a:rPr lang="it-IT" sz="2000" dirty="0" err="1"/>
              <a:t>comes</a:t>
            </a:r>
            <a:r>
              <a:rPr lang="it-IT" sz="2000" dirty="0"/>
              <a:t> with a high </a:t>
            </a:r>
            <a:r>
              <a:rPr lang="it-IT" sz="2000" dirty="0" err="1"/>
              <a:t>number</a:t>
            </a:r>
            <a:r>
              <a:rPr lang="it-IT" sz="2000" dirty="0"/>
              <a:t> of </a:t>
            </a:r>
            <a:r>
              <a:rPr lang="it-IT" sz="2000" dirty="0" err="1"/>
              <a:t>outlier</a:t>
            </a:r>
            <a:r>
              <a:rPr lang="it-IT" sz="2000" dirty="0"/>
              <a:t>.</a:t>
            </a:r>
          </a:p>
          <a:p>
            <a:pPr marL="0" indent="0">
              <a:buNone/>
            </a:pPr>
            <a:r>
              <a:rPr lang="it-IT" sz="2000" dirty="0" err="1"/>
              <a:t>We</a:t>
            </a:r>
            <a:r>
              <a:rPr lang="it-IT" sz="2000" dirty="0"/>
              <a:t> can </a:t>
            </a:r>
            <a:r>
              <a:rPr lang="it-IT" sz="2000" dirty="0" err="1"/>
              <a:t>see</a:t>
            </a:r>
            <a:r>
              <a:rPr lang="it-IT" sz="2000" dirty="0"/>
              <a:t> </a:t>
            </a:r>
            <a:r>
              <a:rPr lang="it-IT" sz="2000" dirty="0" err="1"/>
              <a:t>how</a:t>
            </a:r>
            <a:r>
              <a:rPr lang="it-IT" sz="2000" dirty="0"/>
              <a:t> </a:t>
            </a:r>
            <a:r>
              <a:rPr lang="it-IT" sz="2000" dirty="0" err="1"/>
              <a:t>most</a:t>
            </a:r>
            <a:r>
              <a:rPr lang="it-IT" sz="2000" dirty="0"/>
              <a:t> countries (more </a:t>
            </a:r>
            <a:r>
              <a:rPr lang="it-IT" sz="2000" dirty="0" err="1"/>
              <a:t>than</a:t>
            </a:r>
            <a:r>
              <a:rPr lang="it-IT" sz="2000" dirty="0"/>
              <a:t> 50%) </a:t>
            </a:r>
            <a:r>
              <a:rPr lang="it-IT" sz="2000" dirty="0" err="1"/>
              <a:t>have</a:t>
            </a:r>
            <a:r>
              <a:rPr lang="it-IT" sz="2000" dirty="0"/>
              <a:t> a </a:t>
            </a:r>
            <a:r>
              <a:rPr lang="it-IT" sz="2000" dirty="0" err="1"/>
              <a:t>gdpp</a:t>
            </a:r>
            <a:r>
              <a:rPr lang="it-IT" sz="2000" dirty="0"/>
              <a:t> </a:t>
            </a:r>
            <a:r>
              <a:rPr lang="it-IT" sz="2000" dirty="0" err="1"/>
              <a:t>lower</a:t>
            </a:r>
            <a:r>
              <a:rPr lang="it-IT" sz="2000" dirty="0"/>
              <a:t> </a:t>
            </a:r>
            <a:r>
              <a:rPr lang="it-IT" sz="2000" dirty="0" err="1"/>
              <a:t>than</a:t>
            </a:r>
            <a:r>
              <a:rPr lang="it-IT" sz="2000" dirty="0"/>
              <a:t> 10.000$ and the 75% of </a:t>
            </a:r>
            <a:r>
              <a:rPr lang="it-IT" sz="2000" dirty="0" err="1"/>
              <a:t>them</a:t>
            </a:r>
            <a:r>
              <a:rPr lang="it-IT" sz="2000" dirty="0"/>
              <a:t> </a:t>
            </a:r>
            <a:r>
              <a:rPr lang="it-IT" sz="2000" dirty="0" err="1"/>
              <a:t>is</a:t>
            </a:r>
            <a:r>
              <a:rPr lang="it-IT" sz="2000" dirty="0"/>
              <a:t> </a:t>
            </a:r>
            <a:r>
              <a:rPr lang="it-IT" sz="2000" dirty="0" err="1"/>
              <a:t>lower</a:t>
            </a:r>
            <a:r>
              <a:rPr lang="it-IT" sz="2000" dirty="0"/>
              <a:t> </a:t>
            </a:r>
            <a:r>
              <a:rPr lang="it-IT" sz="2000" dirty="0" err="1"/>
              <a:t>than</a:t>
            </a:r>
            <a:r>
              <a:rPr lang="it-IT" sz="2000" dirty="0"/>
              <a:t> (more or </a:t>
            </a:r>
            <a:r>
              <a:rPr lang="it-IT" sz="2000" dirty="0" err="1"/>
              <a:t>less</a:t>
            </a:r>
            <a:r>
              <a:rPr lang="it-IT" sz="2000" dirty="0"/>
              <a:t>) 18.000$.</a:t>
            </a:r>
          </a:p>
        </p:txBody>
      </p:sp>
      <p:pic>
        <p:nvPicPr>
          <p:cNvPr id="5" name="Immagine 4">
            <a:extLst>
              <a:ext uri="{FF2B5EF4-FFF2-40B4-BE49-F238E27FC236}">
                <a16:creationId xmlns:a16="http://schemas.microsoft.com/office/drawing/2014/main" id="{31F7D2BB-06B4-427D-A9E0-53D1FF77A6B2}"/>
              </a:ext>
            </a:extLst>
          </p:cNvPr>
          <p:cNvPicPr>
            <a:picLocks noChangeAspect="1"/>
          </p:cNvPicPr>
          <p:nvPr/>
        </p:nvPicPr>
        <p:blipFill>
          <a:blip r:embed="rId2"/>
          <a:stretch>
            <a:fillRect/>
          </a:stretch>
        </p:blipFill>
        <p:spPr>
          <a:xfrm>
            <a:off x="1957403" y="3257214"/>
            <a:ext cx="8277194" cy="2814244"/>
          </a:xfrm>
          <a:prstGeom prst="rect">
            <a:avLst/>
          </a:prstGeom>
        </p:spPr>
      </p:pic>
    </p:spTree>
    <p:extLst>
      <p:ext uri="{BB962C8B-B14F-4D97-AF65-F5344CB8AC3E}">
        <p14:creationId xmlns:p14="http://schemas.microsoft.com/office/powerpoint/2010/main" val="2738073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3E1E3E-C643-F8B4-07D7-FC7CA75251C2}"/>
              </a:ext>
            </a:extLst>
          </p:cNvPr>
          <p:cNvSpPr>
            <a:spLocks noGrp="1"/>
          </p:cNvSpPr>
          <p:nvPr>
            <p:ph type="title"/>
          </p:nvPr>
        </p:nvSpPr>
        <p:spPr>
          <a:xfrm>
            <a:off x="327837" y="263525"/>
            <a:ext cx="10515600" cy="1325563"/>
          </a:xfrm>
        </p:spPr>
        <p:txBody>
          <a:bodyPr/>
          <a:lstStyle/>
          <a:p>
            <a:r>
              <a:rPr lang="it-IT" dirty="0"/>
              <a:t>EDA</a:t>
            </a:r>
            <a:endParaRPr dirty="0"/>
          </a:p>
        </p:txBody>
      </p:sp>
      <p:sp>
        <p:nvSpPr>
          <p:cNvPr id="3" name="Segnaposto contenuto 2">
            <a:extLst>
              <a:ext uri="{FF2B5EF4-FFF2-40B4-BE49-F238E27FC236}">
                <a16:creationId xmlns:a16="http://schemas.microsoft.com/office/drawing/2014/main" id="{7DCBEB1A-8B04-662D-66CF-5E09540DAE3F}"/>
              </a:ext>
            </a:extLst>
          </p:cNvPr>
          <p:cNvSpPr>
            <a:spLocks noGrp="1"/>
          </p:cNvSpPr>
          <p:nvPr>
            <p:ph idx="1"/>
          </p:nvPr>
        </p:nvSpPr>
        <p:spPr>
          <a:xfrm>
            <a:off x="327837" y="1708942"/>
            <a:ext cx="5126665" cy="4585531"/>
          </a:xfrm>
        </p:spPr>
        <p:txBody>
          <a:bodyPr>
            <a:normAutofit fontScale="85000" lnSpcReduction="20000"/>
          </a:bodyPr>
          <a:lstStyle/>
          <a:p>
            <a:pPr marL="0" indent="0">
              <a:buNone/>
            </a:pPr>
            <a:r>
              <a:rPr lang="it-IT" dirty="0"/>
              <a:t>An </a:t>
            </a:r>
            <a:r>
              <a:rPr lang="it-IT" dirty="0" err="1"/>
              <a:t>important</a:t>
            </a:r>
            <a:r>
              <a:rPr lang="it-IT" dirty="0"/>
              <a:t> </a:t>
            </a:r>
            <a:r>
              <a:rPr lang="it-IT" dirty="0" err="1"/>
              <a:t>thing</a:t>
            </a:r>
            <a:r>
              <a:rPr lang="it-IT" dirty="0"/>
              <a:t> to check </a:t>
            </a:r>
            <a:r>
              <a:rPr lang="it-IT" dirty="0" err="1"/>
              <a:t>is</a:t>
            </a:r>
            <a:r>
              <a:rPr lang="it-IT" dirty="0"/>
              <a:t> the </a:t>
            </a:r>
            <a:r>
              <a:rPr lang="it-IT" dirty="0" err="1"/>
              <a:t>correlation</a:t>
            </a:r>
            <a:r>
              <a:rPr lang="it-IT" dirty="0"/>
              <a:t> </a:t>
            </a:r>
            <a:r>
              <a:rPr lang="it-IT" dirty="0" err="1"/>
              <a:t>among</a:t>
            </a:r>
            <a:r>
              <a:rPr lang="it-IT" dirty="0"/>
              <a:t> </a:t>
            </a:r>
            <a:r>
              <a:rPr lang="it-IT" dirty="0" err="1"/>
              <a:t>variables</a:t>
            </a:r>
            <a:r>
              <a:rPr lang="it-IT" dirty="0"/>
              <a:t>. </a:t>
            </a:r>
            <a:r>
              <a:rPr lang="it-IT" dirty="0" err="1"/>
              <a:t>We</a:t>
            </a:r>
            <a:r>
              <a:rPr lang="it-IT" dirty="0"/>
              <a:t> can </a:t>
            </a:r>
            <a:r>
              <a:rPr lang="it-IT" dirty="0" err="1"/>
              <a:t>see</a:t>
            </a:r>
            <a:r>
              <a:rPr lang="it-IT" dirty="0"/>
              <a:t> </a:t>
            </a:r>
            <a:r>
              <a:rPr lang="it-IT" dirty="0" err="1"/>
              <a:t>that</a:t>
            </a:r>
            <a:r>
              <a:rPr lang="it-IT" dirty="0"/>
              <a:t>:</a:t>
            </a:r>
            <a:endParaRPr lang="it-IT" dirty="0">
              <a:effectLst/>
            </a:endParaRPr>
          </a:p>
          <a:p>
            <a:pPr>
              <a:buFont typeface="Arial" panose="020B0604020202020204" pitchFamily="34" charset="0"/>
              <a:buChar char="•"/>
            </a:pPr>
            <a:r>
              <a:rPr lang="it-IT" dirty="0" err="1">
                <a:effectLst/>
              </a:rPr>
              <a:t>There</a:t>
            </a:r>
            <a:r>
              <a:rPr lang="it-IT" dirty="0">
                <a:effectLst/>
              </a:rPr>
              <a:t> </a:t>
            </a:r>
            <a:r>
              <a:rPr lang="it-IT" dirty="0" err="1">
                <a:effectLst/>
              </a:rPr>
              <a:t>is</a:t>
            </a:r>
            <a:r>
              <a:rPr lang="it-IT" dirty="0">
                <a:effectLst/>
              </a:rPr>
              <a:t> a strong positive </a:t>
            </a:r>
            <a:r>
              <a:rPr lang="it-IT" dirty="0" err="1">
                <a:effectLst/>
              </a:rPr>
              <a:t>correlation</a:t>
            </a:r>
            <a:r>
              <a:rPr lang="it-IT" dirty="0">
                <a:effectLst/>
              </a:rPr>
              <a:t> </a:t>
            </a:r>
            <a:r>
              <a:rPr lang="it-IT" dirty="0" err="1">
                <a:effectLst/>
              </a:rPr>
              <a:t>between</a:t>
            </a:r>
            <a:r>
              <a:rPr lang="it-IT" dirty="0">
                <a:effectLst/>
              </a:rPr>
              <a:t> </a:t>
            </a:r>
            <a:r>
              <a:rPr lang="it-IT" dirty="0" err="1">
                <a:effectLst/>
              </a:rPr>
              <a:t>gdpp</a:t>
            </a:r>
            <a:r>
              <a:rPr lang="it-IT" dirty="0">
                <a:effectLst/>
              </a:rPr>
              <a:t> and </a:t>
            </a:r>
            <a:r>
              <a:rPr lang="it-IT" dirty="0" err="1">
                <a:effectLst/>
              </a:rPr>
              <a:t>income</a:t>
            </a:r>
            <a:r>
              <a:rPr lang="it-IT" dirty="0">
                <a:effectLst/>
              </a:rPr>
              <a:t>. </a:t>
            </a:r>
            <a:endParaRPr lang="it-IT" dirty="0"/>
          </a:p>
          <a:p>
            <a:pPr>
              <a:buFont typeface="Arial" panose="020B0604020202020204" pitchFamily="34" charset="0"/>
              <a:buChar char="•"/>
            </a:pPr>
            <a:r>
              <a:rPr lang="it-IT" dirty="0">
                <a:effectLst/>
              </a:rPr>
              <a:t>The life </a:t>
            </a:r>
            <a:r>
              <a:rPr lang="it-IT" dirty="0" err="1">
                <a:effectLst/>
              </a:rPr>
              <a:t>expectancy</a:t>
            </a:r>
            <a:r>
              <a:rPr lang="it-IT" dirty="0">
                <a:effectLst/>
              </a:rPr>
              <a:t> </a:t>
            </a:r>
            <a:r>
              <a:rPr lang="it-IT" dirty="0" err="1">
                <a:effectLst/>
              </a:rPr>
              <a:t>is</a:t>
            </a:r>
            <a:r>
              <a:rPr lang="it-IT" dirty="0">
                <a:effectLst/>
              </a:rPr>
              <a:t> </a:t>
            </a:r>
            <a:r>
              <a:rPr lang="it-IT" dirty="0" err="1">
                <a:effectLst/>
              </a:rPr>
              <a:t>positively</a:t>
            </a:r>
            <a:r>
              <a:rPr lang="it-IT" dirty="0">
                <a:effectLst/>
              </a:rPr>
              <a:t> </a:t>
            </a:r>
            <a:r>
              <a:rPr lang="it-IT" dirty="0" err="1">
                <a:effectLst/>
              </a:rPr>
              <a:t>correlated</a:t>
            </a:r>
            <a:r>
              <a:rPr lang="it-IT" dirty="0">
                <a:effectLst/>
              </a:rPr>
              <a:t> with </a:t>
            </a:r>
            <a:r>
              <a:rPr lang="it-IT" dirty="0" err="1">
                <a:effectLst/>
              </a:rPr>
              <a:t>gdpp</a:t>
            </a:r>
            <a:r>
              <a:rPr lang="it-IT" dirty="0">
                <a:effectLst/>
              </a:rPr>
              <a:t>. </a:t>
            </a:r>
          </a:p>
          <a:p>
            <a:pPr>
              <a:buFont typeface="Arial" panose="020B0604020202020204" pitchFamily="34" charset="0"/>
              <a:buChar char="•"/>
            </a:pPr>
            <a:r>
              <a:rPr lang="it-IT" dirty="0" err="1">
                <a:effectLst/>
              </a:rPr>
              <a:t>There</a:t>
            </a:r>
            <a:r>
              <a:rPr lang="it-IT" dirty="0">
                <a:effectLst/>
              </a:rPr>
              <a:t> </a:t>
            </a:r>
            <a:r>
              <a:rPr lang="it-IT" dirty="0" err="1">
                <a:effectLst/>
              </a:rPr>
              <a:t>is</a:t>
            </a:r>
            <a:r>
              <a:rPr lang="it-IT" dirty="0">
                <a:effectLst/>
              </a:rPr>
              <a:t> a strong negative </a:t>
            </a:r>
            <a:r>
              <a:rPr lang="it-IT" dirty="0" err="1">
                <a:effectLst/>
              </a:rPr>
              <a:t>correlation</a:t>
            </a:r>
            <a:r>
              <a:rPr lang="it-IT" dirty="0">
                <a:effectLst/>
              </a:rPr>
              <a:t> </a:t>
            </a:r>
            <a:r>
              <a:rPr lang="it-IT" dirty="0" err="1">
                <a:effectLst/>
              </a:rPr>
              <a:t>between</a:t>
            </a:r>
            <a:r>
              <a:rPr lang="it-IT" dirty="0">
                <a:effectLst/>
              </a:rPr>
              <a:t> life </a:t>
            </a:r>
            <a:r>
              <a:rPr lang="it-IT" dirty="0" err="1">
                <a:effectLst/>
              </a:rPr>
              <a:t>expectancy</a:t>
            </a:r>
            <a:r>
              <a:rPr lang="it-IT" dirty="0">
                <a:effectLst/>
              </a:rPr>
              <a:t> and </a:t>
            </a:r>
            <a:r>
              <a:rPr lang="it-IT" dirty="0" err="1">
                <a:effectLst/>
              </a:rPr>
              <a:t>child</a:t>
            </a:r>
            <a:r>
              <a:rPr lang="it-IT" dirty="0">
                <a:effectLst/>
              </a:rPr>
              <a:t> </a:t>
            </a:r>
            <a:r>
              <a:rPr lang="it-IT" dirty="0" err="1">
                <a:effectLst/>
              </a:rPr>
              <a:t>mortality</a:t>
            </a:r>
            <a:r>
              <a:rPr lang="it-IT" dirty="0">
                <a:effectLst/>
              </a:rPr>
              <a:t>.</a:t>
            </a:r>
          </a:p>
          <a:p>
            <a:pPr>
              <a:buFont typeface="Arial" panose="020B0604020202020204" pitchFamily="34" charset="0"/>
              <a:buChar char="•"/>
            </a:pPr>
            <a:r>
              <a:rPr lang="it-IT" dirty="0">
                <a:effectLst/>
              </a:rPr>
              <a:t>The </a:t>
            </a:r>
            <a:r>
              <a:rPr lang="it-IT" dirty="0" err="1">
                <a:effectLst/>
              </a:rPr>
              <a:t>child</a:t>
            </a:r>
            <a:r>
              <a:rPr lang="it-IT" dirty="0">
                <a:effectLst/>
              </a:rPr>
              <a:t> </a:t>
            </a:r>
            <a:r>
              <a:rPr lang="it-IT" dirty="0" err="1">
                <a:effectLst/>
              </a:rPr>
              <a:t>mortality</a:t>
            </a:r>
            <a:r>
              <a:rPr lang="it-IT" dirty="0">
                <a:effectLst/>
              </a:rPr>
              <a:t> </a:t>
            </a:r>
            <a:r>
              <a:rPr lang="it-IT" dirty="0" err="1">
                <a:effectLst/>
              </a:rPr>
              <a:t>has</a:t>
            </a:r>
            <a:r>
              <a:rPr lang="it-IT" dirty="0">
                <a:effectLst/>
              </a:rPr>
              <a:t> a strong positive </a:t>
            </a:r>
            <a:r>
              <a:rPr lang="it-IT" dirty="0" err="1">
                <a:effectLst/>
              </a:rPr>
              <a:t>correlation</a:t>
            </a:r>
            <a:r>
              <a:rPr lang="it-IT" dirty="0">
                <a:effectLst/>
              </a:rPr>
              <a:t> with </a:t>
            </a:r>
            <a:r>
              <a:rPr lang="it-IT" dirty="0" err="1">
                <a:effectLst/>
              </a:rPr>
              <a:t>fertility</a:t>
            </a:r>
            <a:r>
              <a:rPr lang="it-IT" dirty="0">
                <a:effectLst/>
              </a:rPr>
              <a:t> rate. </a:t>
            </a:r>
            <a:r>
              <a:rPr lang="it-IT" dirty="0" err="1">
                <a:effectLst/>
              </a:rPr>
              <a:t>This</a:t>
            </a:r>
            <a:r>
              <a:rPr lang="it-IT" dirty="0">
                <a:effectLst/>
              </a:rPr>
              <a:t> </a:t>
            </a:r>
            <a:r>
              <a:rPr lang="it-IT" dirty="0" err="1">
                <a:effectLst/>
              </a:rPr>
              <a:t>indicates</a:t>
            </a:r>
            <a:r>
              <a:rPr lang="it-IT" dirty="0">
                <a:effectLst/>
              </a:rPr>
              <a:t> </a:t>
            </a:r>
            <a:r>
              <a:rPr lang="it-IT" dirty="0" err="1">
                <a:effectLst/>
              </a:rPr>
              <a:t>that</a:t>
            </a:r>
            <a:r>
              <a:rPr lang="it-IT" dirty="0">
                <a:effectLst/>
              </a:rPr>
              <a:t> </a:t>
            </a:r>
            <a:r>
              <a:rPr lang="it-IT" dirty="0" err="1">
                <a:effectLst/>
              </a:rPr>
              <a:t>increasing</a:t>
            </a:r>
            <a:r>
              <a:rPr lang="it-IT" dirty="0">
                <a:effectLst/>
              </a:rPr>
              <a:t> </a:t>
            </a:r>
            <a:r>
              <a:rPr lang="it-IT" dirty="0" err="1">
                <a:effectLst/>
              </a:rPr>
              <a:t>population</a:t>
            </a:r>
            <a:r>
              <a:rPr lang="it-IT" dirty="0">
                <a:effectLst/>
              </a:rPr>
              <a:t> leads to </a:t>
            </a:r>
            <a:r>
              <a:rPr lang="it-IT" dirty="0" err="1">
                <a:effectLst/>
              </a:rPr>
              <a:t>higher</a:t>
            </a:r>
            <a:r>
              <a:rPr lang="it-IT" dirty="0">
                <a:effectLst/>
              </a:rPr>
              <a:t> </a:t>
            </a:r>
            <a:r>
              <a:rPr lang="it-IT" dirty="0" err="1">
                <a:effectLst/>
              </a:rPr>
              <a:t>child</a:t>
            </a:r>
            <a:r>
              <a:rPr lang="it-IT" dirty="0">
                <a:effectLst/>
              </a:rPr>
              <a:t> </a:t>
            </a:r>
            <a:r>
              <a:rPr lang="it-IT" dirty="0" err="1">
                <a:effectLst/>
              </a:rPr>
              <a:t>mortality</a:t>
            </a:r>
            <a:r>
              <a:rPr lang="it-IT" dirty="0">
                <a:effectLst/>
              </a:rPr>
              <a:t>.</a:t>
            </a:r>
          </a:p>
          <a:p>
            <a:pPr marL="0" indent="0">
              <a:buNone/>
            </a:pPr>
            <a:endParaRPr dirty="0"/>
          </a:p>
        </p:txBody>
      </p:sp>
      <p:pic>
        <p:nvPicPr>
          <p:cNvPr id="5" name="Immagine 4" descr="Immagine che contiene testo, schermata, quadrato, Rettangolo&#10;&#10;Descrizione generata automaticamente">
            <a:extLst>
              <a:ext uri="{FF2B5EF4-FFF2-40B4-BE49-F238E27FC236}">
                <a16:creationId xmlns:a16="http://schemas.microsoft.com/office/drawing/2014/main" id="{1AE44629-305C-787C-799D-B095DC20ADEA}"/>
              </a:ext>
            </a:extLst>
          </p:cNvPr>
          <p:cNvPicPr>
            <a:picLocks noChangeAspect="1"/>
          </p:cNvPicPr>
          <p:nvPr/>
        </p:nvPicPr>
        <p:blipFill>
          <a:blip r:embed="rId2"/>
          <a:stretch>
            <a:fillRect/>
          </a:stretch>
        </p:blipFill>
        <p:spPr>
          <a:xfrm>
            <a:off x="5602570" y="195083"/>
            <a:ext cx="6434665" cy="6467833"/>
          </a:xfrm>
          <a:prstGeom prst="rect">
            <a:avLst/>
          </a:prstGeom>
        </p:spPr>
      </p:pic>
    </p:spTree>
    <p:extLst>
      <p:ext uri="{BB962C8B-B14F-4D97-AF65-F5344CB8AC3E}">
        <p14:creationId xmlns:p14="http://schemas.microsoft.com/office/powerpoint/2010/main" val="130699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EC1766C-1E80-1D2E-7553-1EFC44177B8E}"/>
              </a:ext>
            </a:extLst>
          </p:cNvPr>
          <p:cNvSpPr>
            <a:spLocks noGrp="1"/>
          </p:cNvSpPr>
          <p:nvPr>
            <p:ph type="title"/>
          </p:nvPr>
        </p:nvSpPr>
        <p:spPr>
          <a:xfrm>
            <a:off x="761800" y="762001"/>
            <a:ext cx="5334197" cy="787399"/>
          </a:xfrm>
        </p:spPr>
        <p:txBody>
          <a:bodyPr anchor="ctr">
            <a:normAutofit/>
          </a:bodyPr>
          <a:lstStyle/>
          <a:p>
            <a:r>
              <a:rPr lang="it-IT" sz="4000" dirty="0"/>
              <a:t>EDA</a:t>
            </a:r>
          </a:p>
        </p:txBody>
      </p:sp>
      <p:sp>
        <p:nvSpPr>
          <p:cNvPr id="3" name="Segnaposto contenuto 2">
            <a:extLst>
              <a:ext uri="{FF2B5EF4-FFF2-40B4-BE49-F238E27FC236}">
                <a16:creationId xmlns:a16="http://schemas.microsoft.com/office/drawing/2014/main" id="{D3DFE06D-9FD9-F9C5-0065-7B11BEEF8879}"/>
              </a:ext>
            </a:extLst>
          </p:cNvPr>
          <p:cNvSpPr>
            <a:spLocks noGrp="1"/>
          </p:cNvSpPr>
          <p:nvPr>
            <p:ph idx="1"/>
          </p:nvPr>
        </p:nvSpPr>
        <p:spPr>
          <a:xfrm>
            <a:off x="761794" y="1439334"/>
            <a:ext cx="5334203" cy="4800746"/>
          </a:xfrm>
        </p:spPr>
        <p:txBody>
          <a:bodyPr anchor="ctr">
            <a:normAutofit/>
          </a:bodyPr>
          <a:lstStyle/>
          <a:p>
            <a:pPr marL="0" indent="0">
              <a:buNone/>
            </a:pPr>
            <a:r>
              <a:rPr lang="it-IT" sz="2000" dirty="0" err="1"/>
              <a:t>We</a:t>
            </a:r>
            <a:r>
              <a:rPr lang="it-IT" sz="2000" dirty="0"/>
              <a:t> </a:t>
            </a:r>
            <a:r>
              <a:rPr lang="it-IT" sz="2000" dirty="0" err="1"/>
              <a:t>then</a:t>
            </a:r>
            <a:r>
              <a:rPr lang="it-IT" sz="2000" dirty="0"/>
              <a:t> </a:t>
            </a:r>
            <a:r>
              <a:rPr lang="it-IT" sz="2000" dirty="0" err="1"/>
              <a:t>used</a:t>
            </a:r>
            <a:r>
              <a:rPr lang="it-IT" sz="2000" dirty="0"/>
              <a:t> and </a:t>
            </a:r>
            <a:r>
              <a:rPr lang="it-IT" sz="2000" dirty="0" err="1"/>
              <a:t>slightly</a:t>
            </a:r>
            <a:r>
              <a:rPr lang="it-IT" sz="2000" dirty="0"/>
              <a:t> </a:t>
            </a:r>
            <a:r>
              <a:rPr lang="it-IT" sz="2000" dirty="0" err="1"/>
              <a:t>modified</a:t>
            </a:r>
            <a:r>
              <a:rPr lang="it-IT" sz="2000" dirty="0"/>
              <a:t> the </a:t>
            </a:r>
            <a:r>
              <a:rPr lang="it-IT" sz="2000" dirty="0" err="1"/>
              <a:t>function</a:t>
            </a:r>
            <a:r>
              <a:rPr lang="it-IT" sz="2000" dirty="0"/>
              <a:t> </a:t>
            </a:r>
            <a:r>
              <a:rPr lang="it-IT" sz="2000" dirty="0" err="1"/>
              <a:t>we</a:t>
            </a:r>
            <a:r>
              <a:rPr lang="it-IT" sz="2000" dirty="0"/>
              <a:t> </a:t>
            </a:r>
            <a:r>
              <a:rPr lang="it-IT" sz="2000" dirty="0" err="1"/>
              <a:t>found</a:t>
            </a:r>
            <a:r>
              <a:rPr lang="it-IT" sz="2000" dirty="0"/>
              <a:t> </a:t>
            </a:r>
            <a:r>
              <a:rPr lang="it-IT" sz="2000" dirty="0" err="1"/>
              <a:t>at</a:t>
            </a:r>
            <a:r>
              <a:rPr lang="it-IT" sz="2000" dirty="0"/>
              <a:t> </a:t>
            </a:r>
            <a:r>
              <a:rPr lang="it-IT" sz="2000" dirty="0" err="1"/>
              <a:t>this</a:t>
            </a:r>
            <a:r>
              <a:rPr lang="it-IT" sz="2000" dirty="0"/>
              <a:t> link:</a:t>
            </a:r>
          </a:p>
          <a:p>
            <a:pPr marL="0" indent="0">
              <a:buNone/>
            </a:pPr>
            <a:r>
              <a:rPr lang="it-IT" sz="2000" dirty="0">
                <a:hlinkClick r:id="rId2"/>
              </a:rPr>
              <a:t>https://towardsdatascience.com/using-python-to-create-a-world-map-from-a-list-of-country-names-cd7480d03b10</a:t>
            </a:r>
            <a:r>
              <a:rPr lang="it-IT" sz="2000" dirty="0"/>
              <a:t> </a:t>
            </a:r>
          </a:p>
          <a:p>
            <a:pPr marL="0" indent="0">
              <a:buNone/>
            </a:pPr>
            <a:r>
              <a:rPr lang="it-IT" sz="2000" dirty="0"/>
              <a:t>In order to separate the countries by </a:t>
            </a:r>
            <a:r>
              <a:rPr lang="it-IT" sz="2000" dirty="0" err="1"/>
              <a:t>continent</a:t>
            </a:r>
            <a:r>
              <a:rPr lang="it-IT" sz="2000" dirty="0"/>
              <a:t>, and </a:t>
            </a:r>
            <a:r>
              <a:rPr lang="it-IT" sz="2000" dirty="0" err="1"/>
              <a:t>therfore</a:t>
            </a:r>
            <a:r>
              <a:rPr lang="it-IT" sz="2000" dirty="0"/>
              <a:t> do an </a:t>
            </a:r>
            <a:r>
              <a:rPr lang="it-IT" sz="2000" dirty="0" err="1"/>
              <a:t>analysis</a:t>
            </a:r>
            <a:r>
              <a:rPr lang="it-IT" sz="2000" dirty="0"/>
              <a:t> </a:t>
            </a:r>
            <a:r>
              <a:rPr lang="it-IT" sz="2000" dirty="0" err="1"/>
              <a:t>based</a:t>
            </a:r>
            <a:r>
              <a:rPr lang="it-IT" sz="2000" dirty="0"/>
              <a:t> on </a:t>
            </a:r>
            <a:r>
              <a:rPr lang="it-IT" sz="2000" dirty="0" err="1"/>
              <a:t>that</a:t>
            </a:r>
            <a:r>
              <a:rPr lang="it-IT" sz="2000" dirty="0"/>
              <a:t>. </a:t>
            </a:r>
            <a:r>
              <a:rPr lang="it-IT" sz="2000" dirty="0" err="1"/>
              <a:t>This</a:t>
            </a:r>
            <a:r>
              <a:rPr lang="it-IT" sz="2000" dirty="0"/>
              <a:t> </a:t>
            </a:r>
            <a:r>
              <a:rPr lang="it-IT" sz="2000" dirty="0" err="1"/>
              <a:t>could</a:t>
            </a:r>
            <a:r>
              <a:rPr lang="it-IT" sz="2000" dirty="0"/>
              <a:t> be </a:t>
            </a:r>
            <a:r>
              <a:rPr lang="it-IT" sz="2000" dirty="0" err="1"/>
              <a:t>beneficial</a:t>
            </a:r>
            <a:r>
              <a:rPr lang="it-IT" sz="2000" dirty="0"/>
              <a:t> for </a:t>
            </a:r>
            <a:r>
              <a:rPr lang="it-IT" sz="2000" dirty="0" err="1"/>
              <a:t>our</a:t>
            </a:r>
            <a:r>
              <a:rPr lang="it-IT" sz="2000" dirty="0"/>
              <a:t> stakeholder </a:t>
            </a:r>
            <a:r>
              <a:rPr lang="it-IT" sz="2000" dirty="0" err="1"/>
              <a:t>if</a:t>
            </a:r>
            <a:r>
              <a:rPr lang="it-IT" sz="2000" dirty="0"/>
              <a:t> </a:t>
            </a:r>
            <a:r>
              <a:rPr lang="it-IT" sz="2000" dirty="0" err="1"/>
              <a:t>they</a:t>
            </a:r>
            <a:r>
              <a:rPr lang="it-IT" sz="2000" dirty="0"/>
              <a:t> </a:t>
            </a:r>
            <a:r>
              <a:rPr lang="it-IT" sz="2000" dirty="0" err="1"/>
              <a:t>want</a:t>
            </a:r>
            <a:r>
              <a:rPr lang="it-IT" sz="2000" dirty="0"/>
              <a:t> to </a:t>
            </a:r>
            <a:r>
              <a:rPr lang="it-IT" sz="2000" dirty="0" err="1"/>
              <a:t>see</a:t>
            </a:r>
            <a:r>
              <a:rPr lang="it-IT" sz="2000" dirty="0"/>
              <a:t> </a:t>
            </a:r>
            <a:r>
              <a:rPr lang="it-IT" sz="2000" dirty="0" err="1"/>
              <a:t>which</a:t>
            </a:r>
            <a:r>
              <a:rPr lang="it-IT" sz="2000" dirty="0"/>
              <a:t> </a:t>
            </a:r>
            <a:r>
              <a:rPr lang="it-IT" sz="2000" dirty="0" err="1"/>
              <a:t>continents</a:t>
            </a:r>
            <a:r>
              <a:rPr lang="it-IT" sz="2000" dirty="0"/>
              <a:t> are more in </a:t>
            </a:r>
            <a:r>
              <a:rPr lang="it-IT" sz="2000" dirty="0" err="1"/>
              <a:t>need</a:t>
            </a:r>
            <a:r>
              <a:rPr lang="it-IT" sz="2000" dirty="0"/>
              <a:t> of </a:t>
            </a:r>
            <a:r>
              <a:rPr lang="it-IT" sz="2000" dirty="0" err="1"/>
              <a:t>what</a:t>
            </a:r>
            <a:r>
              <a:rPr lang="it-IT" sz="2000" dirty="0"/>
              <a:t>.</a:t>
            </a:r>
          </a:p>
          <a:p>
            <a:pPr marL="0" indent="0">
              <a:buNone/>
            </a:pPr>
            <a:r>
              <a:rPr lang="it-IT" sz="2000" dirty="0"/>
              <a:t>From </a:t>
            </a:r>
            <a:r>
              <a:rPr lang="it-IT" sz="2000" dirty="0" err="1"/>
              <a:t>what</a:t>
            </a:r>
            <a:r>
              <a:rPr lang="it-IT" sz="2000" dirty="0"/>
              <a:t> </a:t>
            </a:r>
            <a:r>
              <a:rPr lang="it-IT" sz="2000" dirty="0" err="1"/>
              <a:t>we</a:t>
            </a:r>
            <a:r>
              <a:rPr lang="it-IT" sz="2000" dirty="0"/>
              <a:t> </a:t>
            </a:r>
            <a:r>
              <a:rPr lang="it-IT" sz="2000" dirty="0" err="1"/>
              <a:t>saw</a:t>
            </a:r>
            <a:r>
              <a:rPr lang="it-IT" sz="2000" dirty="0"/>
              <a:t> </a:t>
            </a:r>
            <a:r>
              <a:rPr lang="it-IT" sz="2000" dirty="0" err="1"/>
              <a:t>it</a:t>
            </a:r>
            <a:r>
              <a:rPr lang="it-IT" sz="2000" dirty="0"/>
              <a:t> </a:t>
            </a:r>
            <a:r>
              <a:rPr lang="it-IT" sz="2000" dirty="0" err="1"/>
              <a:t>will</a:t>
            </a:r>
            <a:r>
              <a:rPr lang="it-IT" sz="2000" dirty="0"/>
              <a:t> be </a:t>
            </a:r>
            <a:r>
              <a:rPr lang="it-IT" sz="2000" dirty="0" err="1"/>
              <a:t>basically</a:t>
            </a:r>
            <a:r>
              <a:rPr lang="it-IT" sz="2000" dirty="0"/>
              <a:t> </a:t>
            </a:r>
            <a:r>
              <a:rPr lang="it-IT" sz="2000" dirty="0" err="1"/>
              <a:t>useless</a:t>
            </a:r>
            <a:r>
              <a:rPr lang="it-IT" sz="2000" dirty="0"/>
              <a:t> to </a:t>
            </a:r>
            <a:r>
              <a:rPr lang="it-IT" sz="2000" dirty="0" err="1"/>
              <a:t>consider</a:t>
            </a:r>
            <a:r>
              <a:rPr lang="it-IT" sz="2000" dirty="0"/>
              <a:t> countries in Europe, North America and South America, </a:t>
            </a:r>
            <a:r>
              <a:rPr lang="it-IT" sz="2000" dirty="0" err="1"/>
              <a:t>as</a:t>
            </a:r>
            <a:r>
              <a:rPr lang="it-IT" sz="2000" dirty="0"/>
              <a:t> </a:t>
            </a:r>
            <a:r>
              <a:rPr lang="it-IT" sz="2000" dirty="0" err="1"/>
              <a:t>they</a:t>
            </a:r>
            <a:r>
              <a:rPr lang="it-IT" sz="2000" dirty="0"/>
              <a:t> </a:t>
            </a:r>
            <a:r>
              <a:rPr lang="it-IT" sz="2000" dirty="0" err="1"/>
              <a:t>all</a:t>
            </a:r>
            <a:r>
              <a:rPr lang="it-IT" sz="2000" dirty="0"/>
              <a:t> </a:t>
            </a:r>
            <a:r>
              <a:rPr lang="it-IT" sz="2000" dirty="0" err="1"/>
              <a:t>have</a:t>
            </a:r>
            <a:r>
              <a:rPr lang="it-IT" sz="2000" dirty="0"/>
              <a:t> way </a:t>
            </a:r>
            <a:r>
              <a:rPr lang="it-IT" sz="2000" dirty="0" err="1"/>
              <a:t>better</a:t>
            </a:r>
            <a:r>
              <a:rPr lang="it-IT" sz="2000" dirty="0"/>
              <a:t> </a:t>
            </a:r>
            <a:r>
              <a:rPr lang="it-IT" sz="2000" dirty="0" err="1"/>
              <a:t>stats</a:t>
            </a:r>
            <a:r>
              <a:rPr lang="it-IT" sz="2000" dirty="0"/>
              <a:t> </a:t>
            </a:r>
            <a:r>
              <a:rPr lang="it-IT" sz="2000" dirty="0" err="1"/>
              <a:t>compared</a:t>
            </a:r>
            <a:r>
              <a:rPr lang="it-IT" sz="2000" dirty="0"/>
              <a:t> to Oceania </a:t>
            </a:r>
            <a:r>
              <a:rPr lang="it-IT" sz="2000" dirty="0" err="1"/>
              <a:t>but</a:t>
            </a:r>
            <a:r>
              <a:rPr lang="it-IT" sz="2000" dirty="0"/>
              <a:t> </a:t>
            </a:r>
            <a:r>
              <a:rPr lang="it-IT" sz="2000" dirty="0" err="1"/>
              <a:t>especially</a:t>
            </a:r>
            <a:r>
              <a:rPr lang="it-IT" sz="2000" dirty="0"/>
              <a:t> Asia and Africa.</a:t>
            </a:r>
          </a:p>
        </p:txBody>
      </p:sp>
      <p:pic>
        <p:nvPicPr>
          <p:cNvPr id="5" name="Picture 4" descr="World map made out of post-its">
            <a:extLst>
              <a:ext uri="{FF2B5EF4-FFF2-40B4-BE49-F238E27FC236}">
                <a16:creationId xmlns:a16="http://schemas.microsoft.com/office/drawing/2014/main" id="{D4A8AA15-B9FE-7305-9686-2EFEA8CB4F38}"/>
              </a:ext>
            </a:extLst>
          </p:cNvPr>
          <p:cNvPicPr>
            <a:picLocks noChangeAspect="1"/>
          </p:cNvPicPr>
          <p:nvPr/>
        </p:nvPicPr>
        <p:blipFill rotWithShape="1">
          <a:blip r:embed="rId3"/>
          <a:srcRect l="26749" r="2122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31518180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1704</TotalTime>
  <Words>1224</Words>
  <Application>Microsoft Macintosh PowerPoint</Application>
  <PresentationFormat>Widescreen</PresentationFormat>
  <Paragraphs>64</Paragraphs>
  <Slides>24</Slides>
  <Notes>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24</vt:i4>
      </vt:variant>
    </vt:vector>
  </HeadingPairs>
  <TitlesOfParts>
    <vt:vector size="29" baseType="lpstr">
      <vt:lpstr>-apple-system</vt:lpstr>
      <vt:lpstr>Arial</vt:lpstr>
      <vt:lpstr>Calibri</vt:lpstr>
      <vt:lpstr>Calibri Light</vt:lpstr>
      <vt:lpstr>Tema di Office</vt:lpstr>
      <vt:lpstr>Zequib</vt:lpstr>
      <vt:lpstr>Research Question and Stakeholder</vt:lpstr>
      <vt:lpstr>Dataset</vt:lpstr>
      <vt:lpstr>Dataset source</vt:lpstr>
      <vt:lpstr>EDA</vt:lpstr>
      <vt:lpstr>EDA</vt:lpstr>
      <vt:lpstr>EDA</vt:lpstr>
      <vt:lpstr>EDA</vt:lpstr>
      <vt:lpstr>EDA</vt:lpstr>
      <vt:lpstr>Presentazione standard di PowerPoint</vt:lpstr>
      <vt:lpstr>Presentazione standard di PowerPoint</vt:lpstr>
      <vt:lpstr>Presentazione standard di PowerPoint</vt:lpstr>
      <vt:lpstr>Clustering</vt:lpstr>
      <vt:lpstr>K-means</vt:lpstr>
      <vt:lpstr>K-Medoids Clustering</vt:lpstr>
      <vt:lpstr>Presentazione standard di PowerPoint</vt:lpstr>
      <vt:lpstr>Presentazione standard di PowerPoint</vt:lpstr>
      <vt:lpstr>Additional material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Zequib</dc:title>
  <dc:creator>Jacopo Bulgarelli</dc:creator>
  <cp:lastModifiedBy>Jacopo Bulgarelli</cp:lastModifiedBy>
  <cp:revision>32</cp:revision>
  <dcterms:created xsi:type="dcterms:W3CDTF">2024-02-20T17:08:43Z</dcterms:created>
  <dcterms:modified xsi:type="dcterms:W3CDTF">2024-02-27T13:26:30Z</dcterms:modified>
</cp:coreProperties>
</file>